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2"/>
  </p:notesMasterIdLst>
  <p:sldIdLst>
    <p:sldId id="259" r:id="rId5"/>
    <p:sldId id="257" r:id="rId6"/>
    <p:sldId id="260" r:id="rId7"/>
    <p:sldId id="261" r:id="rId8"/>
    <p:sldId id="262" r:id="rId9"/>
    <p:sldId id="263" r:id="rId10"/>
    <p:sldId id="265" r:id="rId11"/>
    <p:sldId id="266" r:id="rId12"/>
    <p:sldId id="267" r:id="rId13"/>
    <p:sldId id="268" r:id="rId14"/>
    <p:sldId id="269" r:id="rId15"/>
    <p:sldId id="270" r:id="rId16"/>
    <p:sldId id="274" r:id="rId17"/>
    <p:sldId id="276" r:id="rId18"/>
    <p:sldId id="280" r:id="rId19"/>
    <p:sldId id="282" r:id="rId20"/>
    <p:sldId id="284" r:id="rId21"/>
    <p:sldId id="286" r:id="rId22"/>
    <p:sldId id="290" r:id="rId23"/>
    <p:sldId id="292" r:id="rId24"/>
    <p:sldId id="287" r:id="rId25"/>
    <p:sldId id="297" r:id="rId26"/>
    <p:sldId id="298" r:id="rId27"/>
    <p:sldId id="302" r:id="rId28"/>
    <p:sldId id="304" r:id="rId29"/>
    <p:sldId id="308" r:id="rId30"/>
    <p:sldId id="311" r:id="rId31"/>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9F"/>
    <a:srgbClr val="F2F2F2"/>
    <a:srgbClr val="5F37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145662-3BEF-42B2-BBEB-AED6D8B71D59}" v="1" dt="2022-12-20T07:19:49.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928" autoAdjust="0"/>
  </p:normalViewPr>
  <p:slideViewPr>
    <p:cSldViewPr>
      <p:cViewPr varScale="1">
        <p:scale>
          <a:sx n="81" d="100"/>
          <a:sy n="81" d="100"/>
        </p:scale>
        <p:origin x="86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 Pavlov" userId="451e0f34-4f91-4c2d-8a4d-4cb870095f87" providerId="ADAL" clId="{BA145662-3BEF-42B2-BBEB-AED6D8B71D59}"/>
    <pc:docChg chg="custSel modSld">
      <pc:chgData name="Victor Pavlov" userId="451e0f34-4f91-4c2d-8a4d-4cb870095f87" providerId="ADAL" clId="{BA145662-3BEF-42B2-BBEB-AED6D8B71D59}" dt="2022-12-20T07:20:05.798" v="7" actId="1076"/>
      <pc:docMkLst>
        <pc:docMk/>
      </pc:docMkLst>
      <pc:sldChg chg="addSp delSp modSp mod">
        <pc:chgData name="Victor Pavlov" userId="451e0f34-4f91-4c2d-8a4d-4cb870095f87" providerId="ADAL" clId="{BA145662-3BEF-42B2-BBEB-AED6D8B71D59}" dt="2022-12-20T07:20:05.798" v="7" actId="1076"/>
        <pc:sldMkLst>
          <pc:docMk/>
          <pc:sldMk cId="0" sldId="259"/>
        </pc:sldMkLst>
        <pc:spChg chg="add del mod">
          <ac:chgData name="Victor Pavlov" userId="451e0f34-4f91-4c2d-8a4d-4cb870095f87" providerId="ADAL" clId="{BA145662-3BEF-42B2-BBEB-AED6D8B71D59}" dt="2022-12-20T07:19:59.054" v="4" actId="478"/>
          <ac:spMkLst>
            <pc:docMk/>
            <pc:sldMk cId="0" sldId="259"/>
            <ac:spMk id="8" creationId="{8BA0BB3C-D5E4-38F4-C06C-EAC9215B324E}"/>
          </ac:spMkLst>
        </pc:spChg>
        <pc:picChg chg="add mod">
          <ac:chgData name="Victor Pavlov" userId="451e0f34-4f91-4c2d-8a4d-4cb870095f87" providerId="ADAL" clId="{BA145662-3BEF-42B2-BBEB-AED6D8B71D59}" dt="2022-12-20T07:20:05.798" v="7" actId="1076"/>
          <ac:picMkLst>
            <pc:docMk/>
            <pc:sldMk cId="0" sldId="259"/>
            <ac:picMk id="6" creationId="{E56270A7-980D-5A2D-8A3D-1AADDC5ED6A5}"/>
          </ac:picMkLst>
        </pc:picChg>
        <pc:picChg chg="del">
          <ac:chgData name="Victor Pavlov" userId="451e0f34-4f91-4c2d-8a4d-4cb870095f87" providerId="ADAL" clId="{BA145662-3BEF-42B2-BBEB-AED6D8B71D59}" dt="2022-12-20T07:19:56.451" v="2" actId="478"/>
          <ac:picMkLst>
            <pc:docMk/>
            <pc:sldMk cId="0" sldId="259"/>
            <ac:picMk id="10" creationId="{A57453E6-CA88-0071-5931-E143E8D0A72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62EC5-578B-4A9C-A38A-7DF582604A86}" type="datetimeFigureOut">
              <a:rPr lang="fi-FI" smtClean="0"/>
              <a:pPr/>
              <a:t>20.12.2022</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742CD9-F350-4165-AB42-8343341773F4}" type="slidenum">
              <a:rPr lang="fi-FI" smtClean="0"/>
              <a:pPr/>
              <a:t>‹#›</a:t>
            </a:fld>
            <a:endParaRPr lang="fi-FI"/>
          </a:p>
        </p:txBody>
      </p:sp>
    </p:spTree>
    <p:extLst>
      <p:ext uri="{BB962C8B-B14F-4D97-AF65-F5344CB8AC3E}">
        <p14:creationId xmlns:p14="http://schemas.microsoft.com/office/powerpoint/2010/main" val="4166317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_Otsikkodia">
    <p:bg>
      <p:bgPr>
        <a:solidFill>
          <a:schemeClr val="accent1"/>
        </a:solidFill>
        <a:effectLst/>
      </p:bgPr>
    </p:bg>
    <p:spTree>
      <p:nvGrpSpPr>
        <p:cNvPr id="1" name=""/>
        <p:cNvGrpSpPr/>
        <p:nvPr/>
      </p:nvGrpSpPr>
      <p:grpSpPr>
        <a:xfrm>
          <a:off x="0" y="0"/>
          <a:ext cx="0" cy="0"/>
          <a:chOff x="0" y="0"/>
          <a:chExt cx="0" cy="0"/>
        </a:xfrm>
      </p:grpSpPr>
      <p:pic>
        <p:nvPicPr>
          <p:cNvPr id="11" name="Kuva 10"/>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685800" y="1441651"/>
            <a:ext cx="7772400" cy="1470025"/>
          </a:xfrm>
        </p:spPr>
        <p:txBody>
          <a:bodyPr anchor="b" anchorCtr="0"/>
          <a:lstStyle>
            <a:lvl1pPr algn="ct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1326904" y="3060000"/>
            <a:ext cx="6480000" cy="900000"/>
          </a:xfrm>
        </p:spPr>
        <p:txBody>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5" name="Alatunnisteen paikkamerkki 4"/>
          <p:cNvSpPr>
            <a:spLocks noGrp="1"/>
          </p:cNvSpPr>
          <p:nvPr>
            <p:ph type="ftr" sz="quarter" idx="11"/>
          </p:nvPr>
        </p:nvSpPr>
        <p:spPr>
          <a:xfrm>
            <a:off x="2772000" y="4138846"/>
            <a:ext cx="3600000" cy="252000"/>
          </a:xfrm>
        </p:spPr>
        <p:txBody>
          <a:bodyPr lIns="0"/>
          <a:lstStyle>
            <a:lvl1pPr algn="ctr">
              <a:defRPr>
                <a:solidFill>
                  <a:schemeClr val="tx1"/>
                </a:solidFill>
              </a:defRPr>
            </a:lvl1pPr>
          </a:lstStyle>
          <a:p>
            <a:r>
              <a:rPr lang="fi-FI" dirty="0"/>
              <a:t>Etunimi Sukunimi</a:t>
            </a:r>
          </a:p>
        </p:txBody>
      </p:sp>
      <p:sp>
        <p:nvSpPr>
          <p:cNvPr id="4" name="Päivämäärän paikkamerkki 3"/>
          <p:cNvSpPr>
            <a:spLocks noGrp="1"/>
          </p:cNvSpPr>
          <p:nvPr>
            <p:ph type="dt" sz="half" idx="10"/>
          </p:nvPr>
        </p:nvSpPr>
        <p:spPr>
          <a:xfrm>
            <a:off x="3852000" y="4426838"/>
            <a:ext cx="1440000" cy="252000"/>
          </a:xfrm>
        </p:spPr>
        <p:txBody>
          <a:bodyPr/>
          <a:lstStyle>
            <a:lvl1pPr algn="ctr">
              <a:defRPr>
                <a:solidFill>
                  <a:schemeClr val="tx1"/>
                </a:solidFill>
              </a:defRPr>
            </a:lvl1pPr>
          </a:lstStyle>
          <a:p>
            <a:fld id="{9F3CA18B-9E35-4533-979C-C6E5EEC99A99}" type="datetime1">
              <a:rPr lang="fi-FI" smtClean="0"/>
              <a:pPr/>
              <a:t>20.12.2022</a:t>
            </a:fld>
            <a:endParaRPr lang="fi-FI" dirty="0"/>
          </a:p>
        </p:txBody>
      </p:sp>
      <p:sp>
        <p:nvSpPr>
          <p:cNvPr id="10" name="Kuvan paikkamerkki 18"/>
          <p:cNvSpPr>
            <a:spLocks noGrp="1"/>
          </p:cNvSpPr>
          <p:nvPr>
            <p:ph type="pic" sz="quarter" idx="12" hasCustomPrompt="1"/>
          </p:nvPr>
        </p:nvSpPr>
        <p:spPr>
          <a:xfrm>
            <a:off x="360000" y="5796000"/>
            <a:ext cx="1440000" cy="719137"/>
          </a:xfrm>
        </p:spPr>
        <p:txBody>
          <a:bodyPr/>
          <a:lstStyle>
            <a:lvl1pPr>
              <a:defRPr sz="1400">
                <a:solidFill>
                  <a:schemeClr val="tx1"/>
                </a:solidFill>
              </a:defRPr>
            </a:lvl1pPr>
          </a:lstStyle>
          <a:p>
            <a:r>
              <a:rPr lang="fi-FI" dirty="0"/>
              <a:t>logo</a:t>
            </a:r>
          </a:p>
        </p:txBody>
      </p:sp>
      <p:sp>
        <p:nvSpPr>
          <p:cNvPr id="12" name="Kuvan paikkamerkki 18"/>
          <p:cNvSpPr>
            <a:spLocks noGrp="1"/>
          </p:cNvSpPr>
          <p:nvPr>
            <p:ph type="pic" sz="quarter" idx="13" hasCustomPrompt="1"/>
          </p:nvPr>
        </p:nvSpPr>
        <p:spPr>
          <a:xfrm>
            <a:off x="2031332" y="5794990"/>
            <a:ext cx="1440000" cy="719137"/>
          </a:xfrm>
        </p:spPr>
        <p:txBody>
          <a:bodyPr/>
          <a:lstStyle>
            <a:lvl1pPr>
              <a:defRPr sz="1400">
                <a:solidFill>
                  <a:schemeClr val="tx1"/>
                </a:solidFill>
              </a:defRPr>
            </a:lvl1pPr>
          </a:lstStyle>
          <a:p>
            <a:r>
              <a:rPr lang="fi-FI" dirty="0"/>
              <a:t>logo</a:t>
            </a:r>
          </a:p>
        </p:txBody>
      </p:sp>
      <p:sp>
        <p:nvSpPr>
          <p:cNvPr id="13" name="Kuvan paikkamerkki 18"/>
          <p:cNvSpPr>
            <a:spLocks noGrp="1"/>
          </p:cNvSpPr>
          <p:nvPr>
            <p:ph type="pic" sz="quarter" idx="14" hasCustomPrompt="1"/>
          </p:nvPr>
        </p:nvSpPr>
        <p:spPr>
          <a:xfrm>
            <a:off x="3697880" y="5794990"/>
            <a:ext cx="1440000" cy="719137"/>
          </a:xfrm>
        </p:spPr>
        <p:txBody>
          <a:bodyPr/>
          <a:lstStyle>
            <a:lvl1pPr>
              <a:defRPr sz="1400">
                <a:solidFill>
                  <a:schemeClr val="tx1"/>
                </a:solidFill>
              </a:defRPr>
            </a:lvl1pPr>
          </a:lstStyle>
          <a:p>
            <a:r>
              <a:rPr lang="fi-FI" dirty="0"/>
              <a:t>logo</a:t>
            </a:r>
          </a:p>
        </p:txBody>
      </p:sp>
      <p:pic>
        <p:nvPicPr>
          <p:cNvPr id="14"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5" name="Picture 14"/>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8_Tekstidia: tyhjä">
    <p:bg>
      <p:bgRef idx="1001">
        <a:schemeClr val="bg1"/>
      </p:bgRef>
    </p:bg>
    <p:spTree>
      <p:nvGrpSpPr>
        <p:cNvPr id="1" name=""/>
        <p:cNvGrpSpPr/>
        <p:nvPr/>
      </p:nvGrpSpPr>
      <p:grpSpPr>
        <a:xfrm>
          <a:off x="0" y="0"/>
          <a:ext cx="0" cy="0"/>
          <a:chOff x="0" y="0"/>
          <a:chExt cx="0" cy="0"/>
        </a:xfrm>
      </p:grpSpPr>
      <p:pic>
        <p:nvPicPr>
          <p:cNvPr id="7" name="Kuva 6"/>
          <p:cNvPicPr>
            <a:picLocks noChangeAspect="1"/>
          </p:cNvPicPr>
          <p:nvPr userDrawn="1"/>
        </p:nvPicPr>
        <p:blipFill>
          <a:blip r:embed="rId2" cstate="print"/>
          <a:stretch>
            <a:fillRect/>
          </a:stretch>
        </p:blipFill>
        <p:spPr>
          <a:xfrm>
            <a:off x="0" y="0"/>
            <a:ext cx="9144000" cy="6858000"/>
          </a:xfrm>
          <a:prstGeom prst="rect">
            <a:avLst/>
          </a:prstGeom>
        </p:spPr>
      </p:pic>
      <p:sp>
        <p:nvSpPr>
          <p:cNvPr id="4" name="Dian numeron paikkamerkki 3"/>
          <p:cNvSpPr>
            <a:spLocks noGrp="1"/>
          </p:cNvSpPr>
          <p:nvPr>
            <p:ph type="sldNum" sz="quarter" idx="12"/>
          </p:nvPr>
        </p:nvSpPr>
        <p:spPr/>
        <p:txBody>
          <a:bodyPr/>
          <a:lstStyle/>
          <a:p>
            <a:fld id="{2A4837A0-F8B5-40DF-B7A3-2778985E9851}" type="slidenum">
              <a:rPr lang="fi-FI" smtClean="0"/>
              <a:pPr/>
              <a:t>‹#›</a:t>
            </a:fld>
            <a:endParaRPr lang="fi-FI"/>
          </a:p>
        </p:txBody>
      </p:sp>
      <p:sp>
        <p:nvSpPr>
          <p:cNvPr id="3" name="Alatunnisteen paikkamerkki 2"/>
          <p:cNvSpPr>
            <a:spLocks noGrp="1"/>
          </p:cNvSpPr>
          <p:nvPr>
            <p:ph type="ftr" sz="quarter" idx="11"/>
          </p:nvPr>
        </p:nvSpPr>
        <p:spPr/>
        <p:txBody>
          <a:bodyPr/>
          <a:lstStyle/>
          <a:p>
            <a:r>
              <a:rPr lang="fi-FI"/>
              <a:t>Etunimi Sukunimi</a:t>
            </a:r>
          </a:p>
        </p:txBody>
      </p:sp>
      <p:sp>
        <p:nvSpPr>
          <p:cNvPr id="2" name="Päivämäärän paikkamerkki 1"/>
          <p:cNvSpPr>
            <a:spLocks noGrp="1"/>
          </p:cNvSpPr>
          <p:nvPr>
            <p:ph type="dt" sz="half" idx="10"/>
          </p:nvPr>
        </p:nvSpPr>
        <p:spPr/>
        <p:txBody>
          <a:bodyPr/>
          <a:lstStyle/>
          <a:p>
            <a:fld id="{7356B9E0-AE4D-47F9-9DDE-55B177305E0F}" type="datetime1">
              <a:rPr lang="fi-FI" smtClean="0"/>
              <a:pPr/>
              <a:t>20.12.2022</a:t>
            </a:fld>
            <a:endParaRPr lang="fi-FI"/>
          </a:p>
        </p:txBody>
      </p:sp>
      <p:pic>
        <p:nvPicPr>
          <p:cNvPr id="10"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8" name="Picture 7"/>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B_Otsikkodia">
    <p:bg>
      <p:bgPr>
        <a:solidFill>
          <a:schemeClr val="accent1"/>
        </a:solidFill>
        <a:effectLst/>
      </p:bgPr>
    </p:bg>
    <p:spTree>
      <p:nvGrpSpPr>
        <p:cNvPr id="1" name=""/>
        <p:cNvGrpSpPr/>
        <p:nvPr/>
      </p:nvGrpSpPr>
      <p:grpSpPr>
        <a:xfrm>
          <a:off x="0" y="0"/>
          <a:ext cx="0" cy="0"/>
          <a:chOff x="0" y="0"/>
          <a:chExt cx="0" cy="0"/>
        </a:xfrm>
      </p:grpSpPr>
      <p:pic>
        <p:nvPicPr>
          <p:cNvPr id="11" name="Kuva 10"/>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685800" y="1441651"/>
            <a:ext cx="7772400" cy="1470025"/>
          </a:xfrm>
        </p:spPr>
        <p:txBody>
          <a:bodyPr anchor="b" anchorCtr="0"/>
          <a:lstStyle>
            <a:lvl1pPr algn="ct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2" name="Alaotsikko 2"/>
          <p:cNvSpPr>
            <a:spLocks noGrp="1"/>
          </p:cNvSpPr>
          <p:nvPr>
            <p:ph type="subTitle" idx="1"/>
          </p:nvPr>
        </p:nvSpPr>
        <p:spPr>
          <a:xfrm>
            <a:off x="1322086" y="3060000"/>
            <a:ext cx="6480000" cy="900000"/>
          </a:xfrm>
        </p:spPr>
        <p:txBody>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5" name="Alatunnisteen paikkamerkki 4"/>
          <p:cNvSpPr>
            <a:spLocks noGrp="1"/>
          </p:cNvSpPr>
          <p:nvPr>
            <p:ph type="ftr" sz="quarter" idx="11"/>
          </p:nvPr>
        </p:nvSpPr>
        <p:spPr>
          <a:xfrm>
            <a:off x="2772000" y="4140000"/>
            <a:ext cx="3600000" cy="252000"/>
          </a:xfrm>
        </p:spPr>
        <p:txBody>
          <a:bodyPr lIns="0"/>
          <a:lstStyle>
            <a:lvl1pPr algn="ctr">
              <a:defRPr>
                <a:solidFill>
                  <a:schemeClr val="tx1"/>
                </a:solidFill>
              </a:defRPr>
            </a:lvl1pPr>
          </a:lstStyle>
          <a:p>
            <a:r>
              <a:rPr lang="fi-FI" dirty="0"/>
              <a:t>Etunimi Sukunimi</a:t>
            </a:r>
          </a:p>
        </p:txBody>
      </p:sp>
      <p:sp>
        <p:nvSpPr>
          <p:cNvPr id="4" name="Päivämäärän paikkamerkki 3"/>
          <p:cNvSpPr>
            <a:spLocks noGrp="1"/>
          </p:cNvSpPr>
          <p:nvPr>
            <p:ph type="dt" sz="half" idx="10"/>
          </p:nvPr>
        </p:nvSpPr>
        <p:spPr>
          <a:xfrm>
            <a:off x="3852000" y="4428000"/>
            <a:ext cx="1440000" cy="252000"/>
          </a:xfrm>
        </p:spPr>
        <p:txBody>
          <a:bodyPr/>
          <a:lstStyle>
            <a:lvl1pPr algn="ctr">
              <a:defRPr>
                <a:solidFill>
                  <a:schemeClr val="tx1"/>
                </a:solidFill>
              </a:defRPr>
            </a:lvl1pPr>
          </a:lstStyle>
          <a:p>
            <a:fld id="{9F3CA18B-9E35-4533-979C-C6E5EEC99A99}" type="datetime1">
              <a:rPr lang="fi-FI" smtClean="0"/>
              <a:pPr/>
              <a:t>20.12.2022</a:t>
            </a:fld>
            <a:endParaRPr lang="fi-FI" dirty="0"/>
          </a:p>
        </p:txBody>
      </p:sp>
      <p:sp>
        <p:nvSpPr>
          <p:cNvPr id="19" name="Kuvan paikkamerkki 18"/>
          <p:cNvSpPr>
            <a:spLocks noGrp="1"/>
          </p:cNvSpPr>
          <p:nvPr>
            <p:ph type="pic" sz="quarter" idx="12" hasCustomPrompt="1"/>
          </p:nvPr>
        </p:nvSpPr>
        <p:spPr>
          <a:xfrm>
            <a:off x="360000" y="5796000"/>
            <a:ext cx="1440000" cy="719137"/>
          </a:xfrm>
        </p:spPr>
        <p:txBody>
          <a:bodyPr/>
          <a:lstStyle>
            <a:lvl1pPr>
              <a:defRPr sz="1400">
                <a:solidFill>
                  <a:schemeClr val="tx1"/>
                </a:solidFill>
              </a:defRPr>
            </a:lvl1pPr>
          </a:lstStyle>
          <a:p>
            <a:r>
              <a:rPr lang="fi-FI" dirty="0"/>
              <a:t>logo</a:t>
            </a:r>
          </a:p>
        </p:txBody>
      </p:sp>
      <p:sp>
        <p:nvSpPr>
          <p:cNvPr id="20" name="Kuvan paikkamerkki 18"/>
          <p:cNvSpPr>
            <a:spLocks noGrp="1"/>
          </p:cNvSpPr>
          <p:nvPr>
            <p:ph type="pic" sz="quarter" idx="13" hasCustomPrompt="1"/>
          </p:nvPr>
        </p:nvSpPr>
        <p:spPr>
          <a:xfrm>
            <a:off x="2031332" y="5794990"/>
            <a:ext cx="1440000" cy="719137"/>
          </a:xfrm>
        </p:spPr>
        <p:txBody>
          <a:bodyPr/>
          <a:lstStyle>
            <a:lvl1pPr>
              <a:defRPr sz="1400">
                <a:solidFill>
                  <a:schemeClr val="tx1"/>
                </a:solidFill>
              </a:defRPr>
            </a:lvl1pPr>
          </a:lstStyle>
          <a:p>
            <a:r>
              <a:rPr lang="fi-FI" dirty="0"/>
              <a:t>logo</a:t>
            </a:r>
          </a:p>
        </p:txBody>
      </p:sp>
      <p:sp>
        <p:nvSpPr>
          <p:cNvPr id="21" name="Kuvan paikkamerkki 18"/>
          <p:cNvSpPr>
            <a:spLocks noGrp="1"/>
          </p:cNvSpPr>
          <p:nvPr>
            <p:ph type="pic" sz="quarter" idx="14" hasCustomPrompt="1"/>
          </p:nvPr>
        </p:nvSpPr>
        <p:spPr>
          <a:xfrm>
            <a:off x="3697880" y="5794990"/>
            <a:ext cx="1440000" cy="719137"/>
          </a:xfrm>
        </p:spPr>
        <p:txBody>
          <a:bodyPr/>
          <a:lstStyle>
            <a:lvl1pPr>
              <a:defRPr sz="1400">
                <a:solidFill>
                  <a:schemeClr val="tx1"/>
                </a:solidFill>
              </a:defRPr>
            </a:lvl1pPr>
          </a:lstStyle>
          <a:p>
            <a:r>
              <a:rPr lang="fi-FI" dirty="0"/>
              <a:t>logo</a:t>
            </a:r>
          </a:p>
        </p:txBody>
      </p:sp>
      <p:pic>
        <p:nvPicPr>
          <p:cNvPr id="13"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6" name="Picture 15"/>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värillinen välidia">
    <p:bg>
      <p:bgPr>
        <a:solidFill>
          <a:schemeClr val="accent1"/>
        </a:solidFill>
        <a:effectLst/>
      </p:bgPr>
    </p:bg>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5640094" y="616414"/>
            <a:ext cx="2950096" cy="1470025"/>
          </a:xfrm>
        </p:spPr>
        <p:txBody>
          <a:bodyPr wrap="square" anchor="t" anchorCtr="0"/>
          <a:lstStyle>
            <a:lvl1pPr algn="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6" name="Dian numeron paikkamerkki 5"/>
          <p:cNvSpPr>
            <a:spLocks noGrp="1"/>
          </p:cNvSpPr>
          <p:nvPr>
            <p:ph type="sldNum" sz="quarter" idx="12"/>
          </p:nvPr>
        </p:nvSpPr>
        <p:spPr/>
        <p:txBody>
          <a:bodyPr/>
          <a:lstStyle>
            <a:lvl1pPr>
              <a:defRPr>
                <a:solidFill>
                  <a:schemeClr val="bg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r>
              <a:rPr lang="fi-FI" dirty="0"/>
              <a:t>Etunimi Sukunimi</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57A8F801-9BF5-46D1-98A5-513B8005DAC3}" type="datetime1">
              <a:rPr lang="fi-FI" smtClean="0"/>
              <a:pPr/>
              <a:t>20.12.2022</a:t>
            </a:fld>
            <a:endParaRPr lang="fi-FI" dirty="0"/>
          </a:p>
        </p:txBody>
      </p:sp>
      <p:pic>
        <p:nvPicPr>
          <p:cNvPr id="10"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1" name="Picture 10"/>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A_kuvadia: tumma kuva">
    <p:bg>
      <p:bgPr>
        <a:solidFill>
          <a:schemeClr val="tx1"/>
        </a:solidFill>
        <a:effectLst/>
      </p:bgPr>
    </p:bg>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5640094" y="616414"/>
            <a:ext cx="2950096" cy="1470025"/>
          </a:xfrm>
        </p:spPr>
        <p:txBody>
          <a:bodyPr wrap="square" anchor="t" anchorCtr="0"/>
          <a:lstStyle>
            <a:lvl1pPr algn="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6" name="Dian numeron paikkamerkki 5"/>
          <p:cNvSpPr>
            <a:spLocks noGrp="1"/>
          </p:cNvSpPr>
          <p:nvPr>
            <p:ph type="sldNum" sz="quarter" idx="12"/>
          </p:nvPr>
        </p:nvSpPr>
        <p:spPr/>
        <p:txBody>
          <a:bodyPr/>
          <a:lstStyle>
            <a:lvl1pPr>
              <a:defRPr>
                <a:solidFill>
                  <a:schemeClr val="bg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r>
              <a:rPr lang="fi-FI" dirty="0"/>
              <a:t>Etunimi Sukunimi</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57A8F801-9BF5-46D1-98A5-513B8005DAC3}" type="datetime1">
              <a:rPr lang="fi-FI" smtClean="0"/>
              <a:pPr/>
              <a:t>20.12.2022</a:t>
            </a:fld>
            <a:endParaRPr lang="fi-FI" dirty="0"/>
          </a:p>
        </p:txBody>
      </p:sp>
      <p:pic>
        <p:nvPicPr>
          <p:cNvPr id="12"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0" name="Picture 9"/>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B_kuvadia: vaalea kuva">
    <p:bg>
      <p:bgPr>
        <a:solidFill>
          <a:schemeClr val="tx1"/>
        </a:solidFill>
        <a:effectLst/>
      </p:bgPr>
    </p:bg>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5640094" y="616414"/>
            <a:ext cx="2950096" cy="1470025"/>
          </a:xfrm>
        </p:spPr>
        <p:txBody>
          <a:bodyPr wrap="square" anchor="t" anchorCtr="0"/>
          <a:lstStyle>
            <a:lvl1pPr algn="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6" name="Dian numeron paikkamerkki 5"/>
          <p:cNvSpPr>
            <a:spLocks noGrp="1"/>
          </p:cNvSpPr>
          <p:nvPr>
            <p:ph type="sldNum" sz="quarter" idx="12"/>
          </p:nvPr>
        </p:nvSpPr>
        <p:spPr/>
        <p:txBody>
          <a:bodyPr/>
          <a:lstStyle>
            <a:lvl1pPr>
              <a:defRPr>
                <a:solidFill>
                  <a:schemeClr val="bg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r>
              <a:rPr lang="fi-FI" dirty="0"/>
              <a:t>Etunimi Sukunimi</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57A8F801-9BF5-46D1-98A5-513B8005DAC3}" type="datetime1">
              <a:rPr lang="fi-FI" smtClean="0"/>
              <a:pPr/>
              <a:t>20.12.2022</a:t>
            </a:fld>
            <a:endParaRPr lang="fi-FI" dirty="0"/>
          </a:p>
        </p:txBody>
      </p:sp>
      <p:pic>
        <p:nvPicPr>
          <p:cNvPr id="12"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9" name="Picture 8"/>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ekstidia: yksipalstainen">
    <p:bg>
      <p:bgRef idx="1001">
        <a:schemeClr val="bg1"/>
      </p:bgRef>
    </p:bg>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540000" y="1584000"/>
            <a:ext cx="8064000" cy="4140000"/>
          </a:xfrm>
        </p:spPr>
        <p:txBody>
          <a:bodyPr/>
          <a:lstStyle>
            <a:lvl2pPr>
              <a:defRPr/>
            </a:lvl2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p:cNvSpPr>
            <a:spLocks noGrp="1"/>
          </p:cNvSpPr>
          <p:nvPr>
            <p:ph type="sldNum" sz="quarter" idx="12"/>
          </p:nvPr>
        </p:nvSpPr>
        <p:spPr/>
        <p:txBody>
          <a:bodyPr wrap="none" rIns="0"/>
          <a:lstStyle>
            <a:lvl1pPr algn="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wrap="none" rIns="0"/>
          <a:lstStyle/>
          <a:p>
            <a:r>
              <a:rPr lang="fi-FI"/>
              <a:t>Etunimi Sukunimi</a:t>
            </a:r>
          </a:p>
        </p:txBody>
      </p:sp>
      <p:sp>
        <p:nvSpPr>
          <p:cNvPr id="4" name="Päivämäärän paikkamerkki 3"/>
          <p:cNvSpPr>
            <a:spLocks noGrp="1"/>
          </p:cNvSpPr>
          <p:nvPr>
            <p:ph type="dt" sz="half" idx="10"/>
          </p:nvPr>
        </p:nvSpPr>
        <p:spPr/>
        <p:txBody>
          <a:bodyPr wrap="none"/>
          <a:lstStyle/>
          <a:p>
            <a:fld id="{E926D19E-78B6-4D02-8772-4056A94F9977}" type="datetime1">
              <a:rPr lang="fi-FI" smtClean="0"/>
              <a:pPr/>
              <a:t>20.12.2022</a:t>
            </a:fld>
            <a:endParaRPr lang="fi-FI" dirty="0"/>
          </a:p>
        </p:txBody>
      </p:sp>
      <p:pic>
        <p:nvPicPr>
          <p:cNvPr id="12"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0" name="Picture 9"/>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5_Tekstidia: kaksipalstainen">
    <p:bg>
      <p:bgRef idx="1001">
        <a:schemeClr val="bg1"/>
      </p:bgRef>
    </p:bg>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40000" y="1584000"/>
            <a:ext cx="3924000" cy="4500000"/>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648200" y="1584000"/>
            <a:ext cx="3960000" cy="4500000"/>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Dian numeron paikkamerkki 6"/>
          <p:cNvSpPr>
            <a:spLocks noGrp="1"/>
          </p:cNvSpPr>
          <p:nvPr>
            <p:ph type="sldNum" sz="quarter" idx="12"/>
          </p:nvPr>
        </p:nvSpPr>
        <p:spPr/>
        <p:txBody>
          <a:bodyPr/>
          <a:lstStyle>
            <a:lvl1pPr>
              <a:defRPr>
                <a:solidFill>
                  <a:schemeClr val="tx1"/>
                </a:solidFill>
              </a:defRPr>
            </a:lvl1pPr>
          </a:lstStyle>
          <a:p>
            <a:fld id="{2A4837A0-F8B5-40DF-B7A3-2778985E9851}" type="slidenum">
              <a:rPr lang="fi-FI" smtClean="0"/>
              <a:pPr/>
              <a:t>‹#›</a:t>
            </a:fld>
            <a:endParaRPr lang="fi-FI" dirty="0"/>
          </a:p>
        </p:txBody>
      </p:sp>
      <p:sp>
        <p:nvSpPr>
          <p:cNvPr id="6" name="Alatunnisteen paikkamerkki 5"/>
          <p:cNvSpPr>
            <a:spLocks noGrp="1"/>
          </p:cNvSpPr>
          <p:nvPr>
            <p:ph type="ftr" sz="quarter" idx="11"/>
          </p:nvPr>
        </p:nvSpPr>
        <p:spPr/>
        <p:txBody>
          <a:bodyPr/>
          <a:lstStyle>
            <a:lvl1pPr>
              <a:defRPr>
                <a:solidFill>
                  <a:schemeClr val="tx1"/>
                </a:solidFill>
              </a:defRPr>
            </a:lvl1pPr>
          </a:lstStyle>
          <a:p>
            <a:r>
              <a:rPr lang="fi-FI" dirty="0"/>
              <a:t>Etunimi Sukunimi</a:t>
            </a:r>
          </a:p>
        </p:txBody>
      </p:sp>
      <p:sp>
        <p:nvSpPr>
          <p:cNvPr id="5" name="Päivämäärän paikkamerkki 4"/>
          <p:cNvSpPr>
            <a:spLocks noGrp="1"/>
          </p:cNvSpPr>
          <p:nvPr>
            <p:ph type="dt" sz="half" idx="10"/>
          </p:nvPr>
        </p:nvSpPr>
        <p:spPr/>
        <p:txBody>
          <a:bodyPr/>
          <a:lstStyle>
            <a:lvl1pPr>
              <a:defRPr>
                <a:solidFill>
                  <a:schemeClr val="tx1"/>
                </a:solidFill>
              </a:defRPr>
            </a:lvl1pPr>
          </a:lstStyle>
          <a:p>
            <a:fld id="{D00111C6-550F-476F-A8E9-87059F984CC5}" type="datetime1">
              <a:rPr lang="fi-FI" smtClean="0"/>
              <a:pPr/>
              <a:t>20.12.2022</a:t>
            </a:fld>
            <a:endParaRPr lang="fi-FI" dirty="0"/>
          </a:p>
        </p:txBody>
      </p:sp>
      <p:pic>
        <p:nvPicPr>
          <p:cNvPr id="13"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1" name="Picture 10"/>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ekstidia: yksip. väliotsikolla">
    <p:bg>
      <p:bgRef idx="1001">
        <a:schemeClr val="bg1"/>
      </p:bgRef>
    </p:bg>
    <p:spTree>
      <p:nvGrpSpPr>
        <p:cNvPr id="1" name=""/>
        <p:cNvGrpSpPr/>
        <p:nvPr/>
      </p:nvGrpSpPr>
      <p:grpSpPr>
        <a:xfrm>
          <a:off x="0" y="0"/>
          <a:ext cx="0" cy="0"/>
          <a:chOff x="0" y="0"/>
          <a:chExt cx="0" cy="0"/>
        </a:xfrm>
      </p:grpSpPr>
      <p:pic>
        <p:nvPicPr>
          <p:cNvPr id="12" name="Kuva 11"/>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lvl1pPr>
              <a:defRPr/>
            </a:lvl1pPr>
          </a:lstStyle>
          <a:p>
            <a:r>
              <a:rPr lang="fi-FI"/>
              <a:t>Muokkaa perustyyl. napsautt.</a:t>
            </a:r>
          </a:p>
        </p:txBody>
      </p:sp>
      <p:sp>
        <p:nvSpPr>
          <p:cNvPr id="3" name="Tekstin paikkamerkki 2"/>
          <p:cNvSpPr>
            <a:spLocks noGrp="1"/>
          </p:cNvSpPr>
          <p:nvPr>
            <p:ph type="body" idx="1"/>
          </p:nvPr>
        </p:nvSpPr>
        <p:spPr>
          <a:xfrm>
            <a:off x="540000" y="1584000"/>
            <a:ext cx="8064448" cy="360000"/>
          </a:xfrm>
        </p:spPr>
        <p:txBody>
          <a:bodyPr wrap="square"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540000" y="1980000"/>
            <a:ext cx="8064448" cy="360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p:cNvSpPr>
            <a:spLocks noGrp="1"/>
          </p:cNvSpPr>
          <p:nvPr>
            <p:ph type="sldNum" sz="quarter" idx="12"/>
          </p:nvPr>
        </p:nvSpPr>
        <p:spPr/>
        <p:txBody>
          <a:bodyPr/>
          <a:lstStyle/>
          <a:p>
            <a:fld id="{2A4837A0-F8B5-40DF-B7A3-2778985E9851}" type="slidenum">
              <a:rPr lang="fi-FI" smtClean="0"/>
              <a:pPr/>
              <a:t>‹#›</a:t>
            </a:fld>
            <a:endParaRPr lang="fi-FI"/>
          </a:p>
        </p:txBody>
      </p:sp>
      <p:sp>
        <p:nvSpPr>
          <p:cNvPr id="8" name="Alatunnisteen paikkamerkki 7"/>
          <p:cNvSpPr>
            <a:spLocks noGrp="1"/>
          </p:cNvSpPr>
          <p:nvPr>
            <p:ph type="ftr" sz="quarter" idx="11"/>
          </p:nvPr>
        </p:nvSpPr>
        <p:spPr/>
        <p:txBody>
          <a:bodyPr/>
          <a:lstStyle/>
          <a:p>
            <a:r>
              <a:rPr lang="fi-FI"/>
              <a:t>Etunimi Sukunimi</a:t>
            </a:r>
          </a:p>
        </p:txBody>
      </p:sp>
      <p:sp>
        <p:nvSpPr>
          <p:cNvPr id="7" name="Päivämäärän paikkamerkki 6"/>
          <p:cNvSpPr>
            <a:spLocks noGrp="1"/>
          </p:cNvSpPr>
          <p:nvPr>
            <p:ph type="dt" sz="half" idx="10"/>
          </p:nvPr>
        </p:nvSpPr>
        <p:spPr/>
        <p:txBody>
          <a:bodyPr/>
          <a:lstStyle/>
          <a:p>
            <a:fld id="{3952FA39-4A70-4416-BD6A-317A14324BE2}" type="datetime1">
              <a:rPr lang="fi-FI" smtClean="0"/>
              <a:pPr/>
              <a:t>20.12.2022</a:t>
            </a:fld>
            <a:endParaRPr lang="fi-FI"/>
          </a:p>
        </p:txBody>
      </p:sp>
      <p:pic>
        <p:nvPicPr>
          <p:cNvPr id="11"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13" name="Picture 12"/>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7_Tekstidia: vain otsikko">
    <p:bg>
      <p:bgRef idx="1001">
        <a:schemeClr val="bg1"/>
      </p:bgRef>
    </p:bg>
    <p:spTree>
      <p:nvGrpSpPr>
        <p:cNvPr id="1" name=""/>
        <p:cNvGrpSpPr/>
        <p:nvPr/>
      </p:nvGrpSpPr>
      <p:grpSpPr>
        <a:xfrm>
          <a:off x="0" y="0"/>
          <a:ext cx="0" cy="0"/>
          <a:chOff x="0" y="0"/>
          <a:chExt cx="0" cy="0"/>
        </a:xfrm>
      </p:grpSpPr>
      <p:pic>
        <p:nvPicPr>
          <p:cNvPr id="8" name="Kuva 7"/>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5" name="Dian numeron paikkamerkki 4"/>
          <p:cNvSpPr>
            <a:spLocks noGrp="1"/>
          </p:cNvSpPr>
          <p:nvPr>
            <p:ph type="sldNum" sz="quarter" idx="12"/>
          </p:nvPr>
        </p:nvSpPr>
        <p:spPr/>
        <p:txBody>
          <a:bodyPr/>
          <a:lstStyle/>
          <a:p>
            <a:fld id="{2A4837A0-F8B5-40DF-B7A3-2778985E9851}" type="slidenum">
              <a:rPr lang="fi-FI" smtClean="0"/>
              <a:pPr/>
              <a:t>‹#›</a:t>
            </a:fld>
            <a:endParaRPr lang="fi-FI"/>
          </a:p>
        </p:txBody>
      </p:sp>
      <p:sp>
        <p:nvSpPr>
          <p:cNvPr id="4" name="Alatunnisteen paikkamerkki 3"/>
          <p:cNvSpPr>
            <a:spLocks noGrp="1"/>
          </p:cNvSpPr>
          <p:nvPr>
            <p:ph type="ftr" sz="quarter" idx="11"/>
          </p:nvPr>
        </p:nvSpPr>
        <p:spPr/>
        <p:txBody>
          <a:bodyPr/>
          <a:lstStyle/>
          <a:p>
            <a:r>
              <a:rPr lang="fi-FI"/>
              <a:t>Etunimi Sukunimi</a:t>
            </a:r>
          </a:p>
        </p:txBody>
      </p:sp>
      <p:sp>
        <p:nvSpPr>
          <p:cNvPr id="3" name="Päivämäärän paikkamerkki 2"/>
          <p:cNvSpPr>
            <a:spLocks noGrp="1"/>
          </p:cNvSpPr>
          <p:nvPr>
            <p:ph type="dt" sz="half" idx="10"/>
          </p:nvPr>
        </p:nvSpPr>
        <p:spPr/>
        <p:txBody>
          <a:bodyPr/>
          <a:lstStyle/>
          <a:p>
            <a:fld id="{CC2D5EEE-C8B3-43A5-8984-4E9E998B8BE3}" type="datetime1">
              <a:rPr lang="fi-FI" smtClean="0"/>
              <a:pPr/>
              <a:t>20.12.2022</a:t>
            </a:fld>
            <a:endParaRPr lang="fi-FI"/>
          </a:p>
        </p:txBody>
      </p:sp>
      <p:pic>
        <p:nvPicPr>
          <p:cNvPr id="11" name="Kuva 8"/>
          <p:cNvPicPr>
            <a:picLocks noChangeAspect="1"/>
          </p:cNvPicPr>
          <p:nvPr userDrawn="1"/>
        </p:nvPicPr>
        <p:blipFill>
          <a:blip r:embed="rId3" cstate="print"/>
          <a:stretch>
            <a:fillRect/>
          </a:stretch>
        </p:blipFill>
        <p:spPr>
          <a:xfrm>
            <a:off x="6472800" y="5842800"/>
            <a:ext cx="1220690" cy="864095"/>
          </a:xfrm>
          <a:prstGeom prst="rect">
            <a:avLst/>
          </a:prstGeom>
        </p:spPr>
      </p:pic>
      <p:pic>
        <p:nvPicPr>
          <p:cNvPr id="9" name="Picture 8"/>
          <p:cNvPicPr>
            <a:picLocks noChangeAspect="1"/>
          </p:cNvPicPr>
          <p:nvPr userDrawn="1"/>
        </p:nvPicPr>
        <p:blipFill>
          <a:blip r:embed="rId4" cstate="print"/>
          <a:stretch>
            <a:fillRect/>
          </a:stretch>
        </p:blipFill>
        <p:spPr>
          <a:xfrm>
            <a:off x="7800076" y="5579999"/>
            <a:ext cx="1078443" cy="11150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540000" y="612000"/>
            <a:ext cx="8064000" cy="900000"/>
          </a:xfrm>
          <a:prstGeom prst="rect">
            <a:avLst/>
          </a:prstGeom>
        </p:spPr>
        <p:txBody>
          <a:bodyPr vert="horz" lIns="0" tIns="0" rIns="0" bIns="0" rtlCol="0" anchor="t"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40000" y="1584000"/>
            <a:ext cx="8064000" cy="4140000"/>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p:cNvSpPr>
            <a:spLocks noGrp="1"/>
          </p:cNvSpPr>
          <p:nvPr>
            <p:ph type="sldNum" sz="quarter" idx="4"/>
          </p:nvPr>
        </p:nvSpPr>
        <p:spPr>
          <a:xfrm>
            <a:off x="189137" y="6309320"/>
            <a:ext cx="432000" cy="360000"/>
          </a:xfrm>
          <a:prstGeom prst="rect">
            <a:avLst/>
          </a:prstGeom>
        </p:spPr>
        <p:txBody>
          <a:bodyPr vert="horz" lIns="91440" tIns="45720" rIns="91440" bIns="45720" rtlCol="0" anchor="ctr"/>
          <a:lstStyle>
            <a:lvl1pPr algn="l">
              <a:defRPr sz="1000">
                <a:solidFill>
                  <a:schemeClr val="tx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3"/>
          </p:nvPr>
        </p:nvSpPr>
        <p:spPr>
          <a:xfrm>
            <a:off x="654030" y="6309320"/>
            <a:ext cx="1980000" cy="360000"/>
          </a:xfrm>
          <a:prstGeom prst="rect">
            <a:avLst/>
          </a:prstGeom>
        </p:spPr>
        <p:txBody>
          <a:bodyPr vert="horz" lIns="91440" tIns="45720" rIns="0" bIns="45720" rtlCol="0" anchor="ctr"/>
          <a:lstStyle>
            <a:lvl1pPr algn="l">
              <a:defRPr sz="1000">
                <a:solidFill>
                  <a:schemeClr val="tx1"/>
                </a:solidFill>
              </a:defRPr>
            </a:lvl1pPr>
          </a:lstStyle>
          <a:p>
            <a:r>
              <a:rPr lang="fi-FI" dirty="0"/>
              <a:t>Etunimi Sukunimi</a:t>
            </a:r>
          </a:p>
        </p:txBody>
      </p:sp>
      <p:sp>
        <p:nvSpPr>
          <p:cNvPr id="4" name="Päivämäärän paikkamerkki 3"/>
          <p:cNvSpPr>
            <a:spLocks noGrp="1"/>
          </p:cNvSpPr>
          <p:nvPr>
            <p:ph type="dt" sz="half" idx="2"/>
          </p:nvPr>
        </p:nvSpPr>
        <p:spPr>
          <a:xfrm>
            <a:off x="2666284" y="6309320"/>
            <a:ext cx="1080000" cy="360000"/>
          </a:xfrm>
          <a:prstGeom prst="rect">
            <a:avLst/>
          </a:prstGeom>
        </p:spPr>
        <p:txBody>
          <a:bodyPr vert="horz" lIns="91440" tIns="45720" rIns="91440" bIns="45720" rtlCol="0" anchor="ctr"/>
          <a:lstStyle>
            <a:lvl1pPr algn="r">
              <a:defRPr sz="1000">
                <a:solidFill>
                  <a:schemeClr val="tx1"/>
                </a:solidFill>
              </a:defRPr>
            </a:lvl1pPr>
          </a:lstStyle>
          <a:p>
            <a:fld id="{B21B48D5-7DCF-4B12-8FC3-76BB2D33A198}" type="datetime1">
              <a:rPr lang="fi-FI" smtClean="0"/>
              <a:pPr/>
              <a:t>20.12.2022</a:t>
            </a:fld>
            <a:endParaRPr lang="fi-FI" dirty="0"/>
          </a:p>
        </p:txBody>
      </p:sp>
    </p:spTree>
  </p:cSld>
  <p:clrMap bg1="lt1" tx1="dk1" bg2="lt2" tx2="dk2" accent1="accent1" accent2="accent2" accent3="accent3" accent4="accent4" accent5="accent5" accent6="accent6" hlink="hlink" folHlink="folHlink"/>
  <p:sldLayoutIdLst>
    <p:sldLayoutId id="2147483658" r:id="rId1"/>
    <p:sldLayoutId id="2147483666" r:id="rId2"/>
    <p:sldLayoutId id="2147483659" r:id="rId3"/>
    <p:sldLayoutId id="2147483665" r:id="rId4"/>
    <p:sldLayoutId id="2147483667" r:id="rId5"/>
    <p:sldLayoutId id="2147483660" r:id="rId6"/>
    <p:sldLayoutId id="2147483661" r:id="rId7"/>
    <p:sldLayoutId id="2147483662" r:id="rId8"/>
    <p:sldLayoutId id="2147483663" r:id="rId9"/>
    <p:sldLayoutId id="2147483664" r:id="rId10"/>
  </p:sldLayoutIdLst>
  <p:hf hdr="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6.xml"/><Relationship Id="rId7" Type="http://schemas.openxmlformats.org/officeDocument/2006/relationships/slide" Target="slide10.xml"/><Relationship Id="rId2" Type="http://schemas.openxmlformats.org/officeDocument/2006/relationships/slide" Target="slide5.xml"/><Relationship Id="rId1" Type="http://schemas.openxmlformats.org/officeDocument/2006/relationships/slideLayout" Target="../slideLayouts/slideLayout6.xml"/><Relationship Id="rId6" Type="http://schemas.openxmlformats.org/officeDocument/2006/relationships/slide" Target="slide9.xml"/><Relationship Id="rId5" Type="http://schemas.openxmlformats.org/officeDocument/2006/relationships/slide" Target="slide8.xml"/><Relationship Id="rId10" Type="http://schemas.openxmlformats.org/officeDocument/2006/relationships/slide" Target="slide15.xml"/><Relationship Id="rId4" Type="http://schemas.openxmlformats.org/officeDocument/2006/relationships/slide" Target="slide7.xml"/><Relationship Id="rId9" Type="http://schemas.openxmlformats.org/officeDocument/2006/relationships/slide" Target="slide13.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14.xml"/><Relationship Id="rId7" Type="http://schemas.openxmlformats.org/officeDocument/2006/relationships/slide" Target="slide17.xml"/><Relationship Id="rId2" Type="http://schemas.openxmlformats.org/officeDocument/2006/relationships/slide" Target="slide13.xml"/><Relationship Id="rId1" Type="http://schemas.openxmlformats.org/officeDocument/2006/relationships/slideLayout" Target="../slideLayouts/slideLayout6.xml"/><Relationship Id="rId6" Type="http://schemas.openxmlformats.org/officeDocument/2006/relationships/slide" Target="slide16.xml"/><Relationship Id="rId11" Type="http://schemas.openxmlformats.org/officeDocument/2006/relationships/slide" Target="slide26.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slide" Target="slide18.xml"/><Relationship Id="rId9" Type="http://schemas.openxmlformats.org/officeDocument/2006/relationships/slide" Target="slide19.xml"/></Relationships>
</file>

<file path=ppt/slides/_rels/slide4.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22.xml"/><Relationship Id="rId7" Type="http://schemas.openxmlformats.org/officeDocument/2006/relationships/slide" Target="slide26.xml"/><Relationship Id="rId2" Type="http://schemas.openxmlformats.org/officeDocument/2006/relationships/slide" Target="slide21.xml"/><Relationship Id="rId1" Type="http://schemas.openxmlformats.org/officeDocument/2006/relationships/slideLayout" Target="../slideLayouts/slideLayout6.xml"/><Relationship Id="rId6" Type="http://schemas.openxmlformats.org/officeDocument/2006/relationships/slide" Target="slide25.xml"/><Relationship Id="rId5" Type="http://schemas.openxmlformats.org/officeDocument/2006/relationships/slide" Target="slide24.xml"/><Relationship Id="rId4" Type="http://schemas.openxmlformats.org/officeDocument/2006/relationships/slide" Target="slide23.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D2CFDA-9584-E146-E1BF-43371C8D024C}"/>
              </a:ext>
            </a:extLst>
          </p:cNvPr>
          <p:cNvSpPr>
            <a:spLocks noGrp="1"/>
          </p:cNvSpPr>
          <p:nvPr>
            <p:ph type="ctrTitle"/>
          </p:nvPr>
        </p:nvSpPr>
        <p:spPr/>
        <p:txBody>
          <a:bodyPr/>
          <a:lstStyle/>
          <a:p>
            <a:r>
              <a:rPr lang="fi-FI" sz="3600" dirty="0"/>
              <a:t>Toimenpiteiden kuvaus</a:t>
            </a:r>
          </a:p>
        </p:txBody>
      </p:sp>
      <p:sp>
        <p:nvSpPr>
          <p:cNvPr id="3" name="Alaotsikko 2">
            <a:extLst>
              <a:ext uri="{FF2B5EF4-FFF2-40B4-BE49-F238E27FC236}">
                <a16:creationId xmlns:a16="http://schemas.microsoft.com/office/drawing/2014/main" id="{3E6A22FF-7478-C662-8AE9-3C89C178DDF1}"/>
              </a:ext>
            </a:extLst>
          </p:cNvPr>
          <p:cNvSpPr>
            <a:spLocks noGrp="1"/>
          </p:cNvSpPr>
          <p:nvPr>
            <p:ph type="subTitle" idx="1"/>
          </p:nvPr>
        </p:nvSpPr>
        <p:spPr/>
        <p:txBody>
          <a:bodyPr/>
          <a:lstStyle/>
          <a:p>
            <a:r>
              <a:rPr lang="fi-FI" dirty="0"/>
              <a:t>Strateginen energianhallintasuunnitelma</a:t>
            </a:r>
          </a:p>
        </p:txBody>
      </p:sp>
      <p:sp>
        <p:nvSpPr>
          <p:cNvPr id="5" name="Alatunnisteen paikkamerkki 4"/>
          <p:cNvSpPr>
            <a:spLocks noGrp="1"/>
          </p:cNvSpPr>
          <p:nvPr>
            <p:ph type="ftr" sz="quarter" idx="11"/>
          </p:nvPr>
        </p:nvSpPr>
        <p:spPr/>
        <p:txBody>
          <a:bodyPr/>
          <a:lstStyle/>
          <a:p>
            <a:r>
              <a:rPr lang="fi-FI" dirty="0"/>
              <a:t>Etunimi Sukunimi</a:t>
            </a:r>
          </a:p>
        </p:txBody>
      </p:sp>
      <p:sp>
        <p:nvSpPr>
          <p:cNvPr id="4" name="Päivämäärän paikkamerkki 3"/>
          <p:cNvSpPr>
            <a:spLocks noGrp="1"/>
          </p:cNvSpPr>
          <p:nvPr>
            <p:ph type="dt" sz="half" idx="10"/>
          </p:nvPr>
        </p:nvSpPr>
        <p:spPr/>
        <p:txBody>
          <a:bodyPr/>
          <a:lstStyle/>
          <a:p>
            <a:fld id="{E926D19E-78B6-4D02-8772-4056A94F9977}" type="datetime1">
              <a:rPr lang="fi-FI" smtClean="0"/>
              <a:pPr/>
              <a:t>20.12.2022</a:t>
            </a:fld>
            <a:endParaRPr lang="fi-FI" dirty="0"/>
          </a:p>
        </p:txBody>
      </p:sp>
      <p:pic>
        <p:nvPicPr>
          <p:cNvPr id="9" name="Picture Placeholder 12" descr="A picture containing food, drawing&#10;&#10;Description automatically generated">
            <a:extLst>
              <a:ext uri="{FF2B5EF4-FFF2-40B4-BE49-F238E27FC236}">
                <a16:creationId xmlns:a16="http://schemas.microsoft.com/office/drawing/2014/main" id="{1CECF2E2-3C73-4528-84E0-201AA21C2FB6}"/>
              </a:ext>
            </a:extLst>
          </p:cNvPr>
          <p:cNvPicPr>
            <a:picLocks noGrp="1" noChangeAspect="1"/>
          </p:cNvPicPr>
          <p:nvPr>
            <p:ph type="pic" sz="quarter" idx="13"/>
          </p:nvPr>
        </p:nvPicPr>
        <p:blipFill rotWithShape="1">
          <a:blip r:embed="rId2" cstate="print">
            <a:extLst>
              <a:ext uri="{28A0092B-C50C-407E-A947-70E740481C1C}">
                <a14:useLocalDpi xmlns:a14="http://schemas.microsoft.com/office/drawing/2010/main" val="0"/>
              </a:ext>
            </a:extLst>
          </a:blip>
          <a:srcRect l="6243" r="5870"/>
          <a:stretch/>
        </p:blipFill>
        <p:spPr>
          <a:xfrm>
            <a:off x="530198" y="5732674"/>
            <a:ext cx="2241802" cy="843768"/>
          </a:xfrm>
        </p:spPr>
      </p:pic>
      <p:pic>
        <p:nvPicPr>
          <p:cNvPr id="6" name="Picture 5">
            <a:extLst>
              <a:ext uri="{FF2B5EF4-FFF2-40B4-BE49-F238E27FC236}">
                <a16:creationId xmlns:a16="http://schemas.microsoft.com/office/drawing/2014/main" id="{E56270A7-980D-5A2D-8A3D-1AADDC5ED6A5}"/>
              </a:ext>
            </a:extLst>
          </p:cNvPr>
          <p:cNvPicPr>
            <a:picLocks noChangeAspect="1"/>
          </p:cNvPicPr>
          <p:nvPr/>
        </p:nvPicPr>
        <p:blipFill rotWithShape="1">
          <a:blip r:embed="rId3">
            <a:extLst>
              <a:ext uri="{28A0092B-C50C-407E-A947-70E740481C1C}">
                <a14:useLocalDpi xmlns:a14="http://schemas.microsoft.com/office/drawing/2010/main" val="0"/>
              </a:ext>
            </a:extLst>
          </a:blip>
          <a:srcRect l="22800" t="21800" r="21400" b="30400"/>
          <a:stretch/>
        </p:blipFill>
        <p:spPr bwMode="auto">
          <a:xfrm>
            <a:off x="3923928" y="5732674"/>
            <a:ext cx="881266" cy="754487"/>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26103"/>
            <a:ext cx="8337551" cy="2765181"/>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RAKENNUKSET:</a:t>
            </a:r>
          </a:p>
          <a:p>
            <a:pPr marL="337661" indent="-135255" algn="just">
              <a:lnSpc>
                <a:spcPct val="107000"/>
              </a:lnSpc>
              <a:spcAft>
                <a:spcPts val="600"/>
              </a:spcAft>
            </a:pPr>
            <a:r>
              <a:rPr lang="en-GB" sz="1400" dirty="0">
                <a:solidFill>
                  <a:srgbClr val="4472C4"/>
                </a:solidFill>
                <a:latin typeface="Arial" panose="020B0604020202020204" pitchFamily="34" charset="0"/>
                <a:ea typeface="Calibri" panose="020F0502020204030204" pitchFamily="34" charset="0"/>
                <a:cs typeface="Arial" panose="020B0604020202020204" pitchFamily="34" charset="0"/>
              </a:rPr>
              <a:t>❶</a:t>
            </a:r>
            <a:r>
              <a:rPr lang="en-GB" sz="140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seinien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maalaaminen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valkoiseksi</a:t>
            </a:r>
            <a:r>
              <a:rPr lang="en-GB" sz="1600" b="1" dirty="0">
                <a:latin typeface="Arial" panose="020B0604020202020204" pitchFamily="34" charset="0"/>
                <a:ea typeface="Calibri" panose="020F0502020204030204" pitchFamily="34" charset="0"/>
                <a:cs typeface="Arial" panose="020B0604020202020204" pitchFamily="34" charset="0"/>
              </a:rPr>
              <a:t> / </a:t>
            </a:r>
            <a:r>
              <a:rPr lang="fi-FI" sz="1600" b="1" dirty="0">
                <a:latin typeface="Arial" panose="020B0604020202020204" pitchFamily="34" charset="0"/>
                <a:ea typeface="Calibri" panose="020F0502020204030204" pitchFamily="34" charset="0"/>
                <a:cs typeface="Arial" panose="020B0604020202020204" pitchFamily="34" charset="0"/>
              </a:rPr>
              <a:t>ikkunoiden ja kattoikkunoiden lisääminen</a:t>
            </a:r>
          </a:p>
          <a:p>
            <a:pPr marL="337661" indent="-135255" algn="just">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effectLst/>
                <a:latin typeface="Arial" panose="020B0604020202020204" pitchFamily="34" charset="0"/>
                <a:ea typeface="Arial" panose="020B0604020202020204" pitchFamily="34" charset="0"/>
                <a:cs typeface="Arial" panose="020B0604020202020204" pitchFamily="34" charset="0"/>
              </a:rPr>
              <a:t>Valkoiset seinät heijastavat valoa, joten maalamalla seinät valkoiseksi voidaan helposti ja edullisesti lisätä varastorakennuksen ja/tai työpajojen valoisuutta. Lisäikkunoiden asentaminen seinille tai katolle mahdollistaa luonnonvalon pääsyn rakennuksiin, mikä vähentää hieman sähkövalaistuksen tarvetta. Valaistus, lämmitys ja viilennys kuluttavat eniten energiaa varastorakennuksissa ja työpajoissa. Energiatehokkaan valaistusjärjestelmän käyttöönotolla, kun järjestelmässä optimoidaan myös luonnonvalon käyttö (esim. automaattisesti päivänvalon intensiteetin mukaan mukautuvat LED-valot), voidaan saada jopa 80 prosentin energiasäästö. </a:t>
            </a:r>
            <a:r>
              <a:rPr lang="fi-FI" sz="1400" i="1" dirty="0">
                <a:effectLst/>
                <a:latin typeface="Arial" panose="020B0604020202020204" pitchFamily="34" charset="0"/>
                <a:ea typeface="Arial" panose="020B0604020202020204" pitchFamily="34" charset="0"/>
                <a:cs typeface="Arial" panose="020B0604020202020204" pitchFamily="34" charset="0"/>
              </a:rPr>
              <a:t>Hiilijalanjäljen vähentämisen potentiaali, %: vähemmän kuin 1.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C2A20B6-DF88-4EF5-AA6F-0D4EE98E6ABB}"/>
              </a:ext>
            </a:extLst>
          </p:cNvPr>
          <p:cNvSpPr txBox="1"/>
          <p:nvPr/>
        </p:nvSpPr>
        <p:spPr>
          <a:xfrm>
            <a:off x="323528" y="3429000"/>
            <a:ext cx="8337551" cy="2325958"/>
          </a:xfrm>
          <a:prstGeom prst="rect">
            <a:avLst/>
          </a:prstGeom>
          <a:noFill/>
        </p:spPr>
        <p:txBody>
          <a:bodyPr wrap="square">
            <a:spAutoFit/>
          </a:bodyPr>
          <a:lstStyle/>
          <a:p>
            <a:pPr marL="337661" indent="-135255">
              <a:lnSpc>
                <a:spcPct val="107000"/>
              </a:lnSpc>
              <a:spcAft>
                <a:spcPts val="600"/>
              </a:spcAft>
            </a:pPr>
            <a:r>
              <a:rPr lang="en-GB" sz="1350" dirty="0">
                <a:solidFill>
                  <a:srgbClr val="4472C4"/>
                </a:solidFill>
                <a:latin typeface="Calibri" panose="020F0502020204030204" pitchFamily="34" charset="0"/>
                <a:ea typeface="Calibri" panose="020F0502020204030204" pitchFamily="34" charset="0"/>
                <a:cs typeface="Calibri" panose="020F0502020204030204" pitchFamily="34" charset="0"/>
              </a:rPr>
              <a:t>❷</a:t>
            </a:r>
            <a:r>
              <a:rPr lang="en-GB" sz="1350" dirty="0">
                <a:latin typeface="Calibri" panose="020F050202020403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ilmaverhon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asentaminen</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800" dirty="0">
                <a:effectLst/>
                <a:latin typeface="Arial" panose="020B0604020202020204" pitchFamily="34" charset="0"/>
                <a:ea typeface="Arial" panose="020B0604020202020204" pitchFamily="34" charset="0"/>
              </a:rPr>
              <a:t>	</a:t>
            </a:r>
            <a:r>
              <a:rPr lang="fi-FI" sz="1400" dirty="0">
                <a:effectLst/>
                <a:latin typeface="Arial" panose="020B0604020202020204" pitchFamily="34" charset="0"/>
                <a:ea typeface="Arial" panose="020B0604020202020204" pitchFamily="34" charset="0"/>
              </a:rPr>
              <a:t>Hyvin eristettyjen nopeatempoisten ovien asentaminen, jotka estävät energiapaot. Varastorakennusten lämpöpaot johtuvat yleensä avoimista ovista. Sama idea on sovellettavissa myös kylmiin varastoihin, jotka kuluttavat huomattavan määrän energiaa. Tutkimukset ovat osoittaneet, että jokaisella oven avauksella menetetään merkittävä määrä kylmävaraston jäähdytyksestä. Tämä kasvattaa jäähdytyskoneistoyksikön energiankulutusta ja toimintakustannuksia. Yksinkertaisin toimenpide on asentaa oviin läpinäkyvät PVC-verhonauhat, mikä voi laskea keskimääräistä energiankulutusta melkein 20 prosenttia, kun muut tekijät (oven avauksien määrä, aika ja kesto) pysyvät muuttumattomina.</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CEB5D554-45F9-43D7-852F-8BD7C34A1A76}"/>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Tree>
    <p:extLst>
      <p:ext uri="{BB962C8B-B14F-4D97-AF65-F5344CB8AC3E}">
        <p14:creationId xmlns:p14="http://schemas.microsoft.com/office/powerpoint/2010/main" val="2383304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404664"/>
            <a:ext cx="8337551" cy="2787301"/>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RAKENNUKSET:</a:t>
            </a:r>
          </a:p>
          <a:p>
            <a:pPr marL="337661" indent="-135255" algn="just">
              <a:lnSpc>
                <a:spcPct val="107000"/>
              </a:lnSpc>
              <a:spcAft>
                <a:spcPts val="600"/>
              </a:spcAft>
            </a:pPr>
            <a:r>
              <a:rPr lang="en-GB" sz="1350" dirty="0">
                <a:solidFill>
                  <a:srgbClr val="4472C4"/>
                </a:solidFill>
                <a:latin typeface="Arial" panose="020B0604020202020204" pitchFamily="34" charset="0"/>
                <a:ea typeface="Calibri" panose="020F0502020204030204" pitchFamily="34" charset="0"/>
                <a:cs typeface="Arial" panose="020B0604020202020204" pitchFamily="34" charset="0"/>
              </a:rPr>
              <a:t>❸</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800" b="1" dirty="0">
                <a:latin typeface="Arial" panose="020B0604020202020204" pitchFamily="34" charset="0"/>
                <a:ea typeface="Calibri" panose="020F0502020204030204" pitchFamily="34" charset="0"/>
                <a:cs typeface="Arial" panose="020B0604020202020204" pitchFamily="34" charset="0"/>
              </a:rPr>
              <a:t>HVAC-</a:t>
            </a:r>
            <a:r>
              <a:rPr lang="en-GB" sz="1800" b="1" dirty="0" err="1">
                <a:latin typeface="Arial" panose="020B0604020202020204" pitchFamily="34" charset="0"/>
                <a:ea typeface="Calibri" panose="020F0502020204030204" pitchFamily="34" charset="0"/>
                <a:cs typeface="Arial" panose="020B0604020202020204" pitchFamily="34" charset="0"/>
              </a:rPr>
              <a:t>järjestelmän</a:t>
            </a:r>
            <a:r>
              <a:rPr lang="en-GB" sz="1800" b="1" dirty="0">
                <a:latin typeface="Arial" panose="020B0604020202020204" pitchFamily="34" charset="0"/>
                <a:ea typeface="Calibri" panose="020F0502020204030204" pitchFamily="34" charset="0"/>
                <a:cs typeface="Arial" panose="020B0604020202020204" pitchFamily="34" charset="0"/>
              </a:rPr>
              <a:t> </a:t>
            </a:r>
            <a:r>
              <a:rPr lang="en-GB" sz="1800" b="1" dirty="0" err="1">
                <a:latin typeface="Arial" panose="020B0604020202020204" pitchFamily="34" charset="0"/>
                <a:ea typeface="Calibri" panose="020F0502020204030204" pitchFamily="34" charset="0"/>
                <a:cs typeface="Arial" panose="020B0604020202020204" pitchFamily="34" charset="0"/>
              </a:rPr>
              <a:t>optimointi</a:t>
            </a:r>
            <a:endParaRPr lang="fi-FI" sz="1800" b="1"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r>
              <a:rPr lang="fi-FI" sz="1800" b="1" dirty="0">
                <a:effectLst/>
                <a:latin typeface="Arial" panose="020B0604020202020204" pitchFamily="34" charset="0"/>
                <a:ea typeface="Arial" panose="020B0604020202020204" pitchFamily="34" charset="0"/>
                <a:cs typeface="Arial" panose="020B0604020202020204" pitchFamily="34" charset="0"/>
              </a:rPr>
              <a:t>	</a:t>
            </a:r>
            <a:r>
              <a:rPr lang="fi-FI" sz="1400" dirty="0">
                <a:effectLst/>
                <a:latin typeface="Arial" panose="020B0604020202020204" pitchFamily="34" charset="0"/>
                <a:ea typeface="Arial" panose="020B0604020202020204" pitchFamily="34" charset="0"/>
                <a:cs typeface="Arial" panose="020B0604020202020204" pitchFamily="34" charset="0"/>
              </a:rPr>
              <a:t>HVAC-järjestelmän komponentit voivat kulua ajan kanssa ja sen energiatehokkuus laskea 30 prosentista 60 prosenttiin. Hyvin huollettu HVAC-järjestelmä voi merkittävästi vähentää energiakustannuksia ja pidentää laitteen elinikää. Lämpömittareiden asentaminen vanhan HVAC-järjestelmän yhteyteen voi johtaa lämmityksen ja jäädytyksen osalta jopa 10 prosentin suuruisiin lisäenergiansäästöihin. </a:t>
            </a:r>
            <a:r>
              <a:rPr lang="fi-FI" sz="1400" i="1" dirty="0">
                <a:effectLst/>
                <a:latin typeface="Arial" panose="020B0604020202020204" pitchFamily="34" charset="0"/>
                <a:ea typeface="Arial" panose="020B0604020202020204" pitchFamily="34" charset="0"/>
                <a:cs typeface="Arial" panose="020B0604020202020204" pitchFamily="34" charset="0"/>
              </a:rPr>
              <a:t>Hiilijalanjäljen vähenemisen potentiaali, 1–2 prosenttia. </a:t>
            </a:r>
            <a:endParaRPr lang="fi-FI" sz="1400" dirty="0">
              <a:effectLst/>
              <a:latin typeface="Arial" panose="020B0604020202020204" pitchFamily="34" charset="0"/>
              <a:ea typeface="Arial" panose="020B0604020202020204" pitchFamily="34" charset="0"/>
              <a:cs typeface="Arial" panose="020B0604020202020204" pitchFamily="34" charset="0"/>
            </a:endParaRPr>
          </a:p>
          <a:p>
            <a:pPr marL="337661" indent="-135255" algn="just">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p>
          <a:p>
            <a:pPr marL="337661" indent="-135255" algn="just">
              <a:lnSpc>
                <a:spcPct val="107000"/>
              </a:lnSpc>
              <a:spcAft>
                <a:spcPts val="600"/>
              </a:spcAft>
            </a:pP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5" name="Rectangle: Rounded Corners 4">
            <a:hlinkClick r:id="rId2" action="ppaction://hlinksldjump"/>
            <a:extLst>
              <a:ext uri="{FF2B5EF4-FFF2-40B4-BE49-F238E27FC236}">
                <a16:creationId xmlns:a16="http://schemas.microsoft.com/office/drawing/2014/main" id="{B3DAAF6A-EA53-47A1-97AD-FC4F1A547FC9}"/>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E5A46123-E77E-3D85-8F29-3C417D0F6310}"/>
              </a:ext>
            </a:extLst>
          </p:cNvPr>
          <p:cNvSpPr txBox="1"/>
          <p:nvPr/>
        </p:nvSpPr>
        <p:spPr>
          <a:xfrm>
            <a:off x="275794" y="2492896"/>
            <a:ext cx="8337551" cy="1634422"/>
          </a:xfrm>
          <a:prstGeom prst="rect">
            <a:avLst/>
          </a:prstGeom>
          <a:noFill/>
        </p:spPr>
        <p:txBody>
          <a:bodyPr wrap="square">
            <a:spAutoFit/>
          </a:bodyPr>
          <a:lstStyle/>
          <a:p>
            <a:pPr marL="337661" indent="-135255" algn="just">
              <a:lnSpc>
                <a:spcPct val="107000"/>
              </a:lnSpc>
              <a:spcAft>
                <a:spcPts val="600"/>
              </a:spcAft>
            </a:pPr>
            <a:r>
              <a:rPr lang="en-GB" sz="1600" dirty="0">
                <a:solidFill>
                  <a:srgbClr val="4472C4"/>
                </a:solidFill>
                <a:latin typeface="Arial" panose="020B0604020202020204" pitchFamily="34" charset="0"/>
                <a:ea typeface="Calibri" panose="020F0502020204030204" pitchFamily="34" charset="0"/>
                <a:cs typeface="Arial" panose="020B0604020202020204" pitchFamily="34" charset="0"/>
              </a:rPr>
              <a:t>❹ </a:t>
            </a:r>
            <a:r>
              <a:rPr lang="en-GB" sz="1800" b="1" dirty="0">
                <a:latin typeface="Arial" panose="020B0604020202020204" pitchFamily="34" charset="0"/>
                <a:ea typeface="Calibri" panose="020F0502020204030204" pitchFamily="34" charset="0"/>
                <a:cs typeface="Arial" panose="020B0604020202020204" pitchFamily="34" charset="0"/>
              </a:rPr>
              <a:t>eristykset</a:t>
            </a:r>
          </a:p>
          <a:p>
            <a:pPr marL="337661" indent="-135255">
              <a:lnSpc>
                <a:spcPct val="107000"/>
              </a:lnSpc>
              <a:spcAft>
                <a:spcPts val="600"/>
              </a:spcAft>
            </a:pPr>
            <a:r>
              <a:rPr lang="fi-FI" sz="1600"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R</a:t>
            </a:r>
            <a:r>
              <a:rPr lang="fi-FI" sz="1400" dirty="0">
                <a:effectLst/>
                <a:latin typeface="Arial" panose="020B0604020202020204" pitchFamily="34" charset="0"/>
                <a:ea typeface="Arial" panose="020B0604020202020204" pitchFamily="34" charset="0"/>
              </a:rPr>
              <a:t>akennuksen eristys on keskeisimpiä tekijöitä, jotka vaikuttavat rakennuksen energiankulutukseen. Eristyksen parantaminen on yksinkertainen tapa vähentää lämmityksen ja jäähdytyksen kustannuksia. Kunnolliset tiiviisteet ovat myös hyvä keino parantaa varastorakennuksen energiatehokkuutta. Suuri osa rakennusten energiankulutuksesta, liike- ja asuinrakennusten kohdalla noin 35 prosenttia, käytetään myös mukavan ja turvallisen sisälämpötilan varmistamiseen.</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701A1D06-94DA-33D9-0ED0-1709AED51AD0}"/>
              </a:ext>
            </a:extLst>
          </p:cNvPr>
          <p:cNvSpPr txBox="1"/>
          <p:nvPr/>
        </p:nvSpPr>
        <p:spPr>
          <a:xfrm>
            <a:off x="323528" y="4149080"/>
            <a:ext cx="8337551" cy="1634422"/>
          </a:xfrm>
          <a:prstGeom prst="rect">
            <a:avLst/>
          </a:prstGeom>
          <a:noFill/>
        </p:spPr>
        <p:txBody>
          <a:bodyPr wrap="square">
            <a:spAutoFit/>
          </a:bodyPr>
          <a:lstStyle/>
          <a:p>
            <a:pPr marL="337661" indent="-135255" algn="just">
              <a:lnSpc>
                <a:spcPct val="107000"/>
              </a:lnSpc>
              <a:spcAft>
                <a:spcPts val="600"/>
              </a:spcAft>
            </a:pPr>
            <a:r>
              <a:rPr lang="en-GB" sz="1350" dirty="0">
                <a:solidFill>
                  <a:srgbClr val="4472C4"/>
                </a:solidFill>
                <a:latin typeface="Arial" panose="020B0604020202020204" pitchFamily="34" charset="0"/>
                <a:ea typeface="Calibri" panose="020F0502020204030204" pitchFamily="34" charset="0"/>
                <a:cs typeface="Arial" panose="020B0604020202020204" pitchFamily="34" charset="0"/>
              </a:rPr>
              <a:t>❺</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lähes </a:t>
            </a:r>
            <a:r>
              <a:rPr lang="en-GB" sz="1600" b="1" dirty="0" err="1">
                <a:latin typeface="Arial" panose="020B0604020202020204" pitchFamily="34" charset="0"/>
                <a:ea typeface="Calibri" panose="020F0502020204030204" pitchFamily="34" charset="0"/>
                <a:cs typeface="Arial" panose="020B0604020202020204" pitchFamily="34" charset="0"/>
              </a:rPr>
              <a:t>nollanenergiarakennus</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800" dirty="0">
                <a:effectLst/>
                <a:latin typeface="Arial" panose="020B0604020202020204" pitchFamily="34" charset="0"/>
                <a:ea typeface="Arial" panose="020B0604020202020204" pitchFamily="34" charset="0"/>
              </a:rPr>
              <a:t>	</a:t>
            </a:r>
            <a:r>
              <a:rPr lang="fi-FI" sz="1400" dirty="0">
                <a:effectLst/>
                <a:latin typeface="Arial" panose="020B0604020202020204" pitchFamily="34" charset="0"/>
                <a:ea typeface="Arial" panose="020B0604020202020204" pitchFamily="34" charset="0"/>
              </a:rPr>
              <a:t>Energiatehokas ja uusiutuvaa energiaa hyödyntävä rakennus, joka on rakennettu parhaimpien rakentamiskäytäntöjen mukaisesti. Rakennuksen sisäilmaa, talousvedenlämmitystä sekä sähkö-laitteiden ja -järjestelmien käyttöä valvotaan tarkasti, mikä säästää energiaa. Huomattavista energiansäästöistä johtuen tällaisten rakennusten takaisinmaksuaika on yleensä                      melko lyhyt. </a:t>
            </a:r>
            <a:r>
              <a:rPr lang="fi-FI" sz="1400" i="1" dirty="0">
                <a:effectLst/>
                <a:latin typeface="Arial" panose="020B0604020202020204" pitchFamily="34" charset="0"/>
                <a:ea typeface="Arial" panose="020B0604020202020204" pitchFamily="34" charset="0"/>
              </a:rPr>
              <a:t>Hiilijalanjäljen vähentämisen potentiaali, jopa 21 prosenttia.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1196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6E26ED-7A6D-4DD1-8774-D21C3AA8F321}"/>
              </a:ext>
            </a:extLst>
          </p:cNvPr>
          <p:cNvSpPr txBox="1"/>
          <p:nvPr/>
        </p:nvSpPr>
        <p:spPr>
          <a:xfrm>
            <a:off x="251520" y="512862"/>
            <a:ext cx="8337551" cy="1579663"/>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RAKENNUKSET:</a:t>
            </a:r>
          </a:p>
          <a:p>
            <a:pPr marL="337661" indent="-135255" algn="just">
              <a:lnSpc>
                <a:spcPct val="107000"/>
              </a:lnSpc>
              <a:spcAft>
                <a:spcPts val="600"/>
              </a:spcAft>
            </a:pPr>
            <a:r>
              <a:rPr lang="en-GB" sz="1350" dirty="0">
                <a:solidFill>
                  <a:srgbClr val="4472C4"/>
                </a:solidFill>
                <a:latin typeface="Arial" panose="020B0604020202020204" pitchFamily="34" charset="0"/>
                <a:ea typeface="Calibri" panose="020F0502020204030204" pitchFamily="34" charset="0"/>
                <a:cs typeface="Arial" panose="020B0604020202020204" pitchFamily="34" charset="0"/>
              </a:rPr>
              <a:t>❻</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tarveohjattu ilmanvaihtojärjestelmä</a:t>
            </a: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R</a:t>
            </a:r>
            <a:r>
              <a:rPr lang="fi-FI" sz="1400" dirty="0">
                <a:effectLst/>
                <a:latin typeface="Arial" panose="020B0604020202020204" pitchFamily="34" charset="0"/>
                <a:ea typeface="Arial" panose="020B0604020202020204" pitchFamily="34" charset="0"/>
              </a:rPr>
              <a:t>akennus jaetaan lämpövyöhykkeisiin, joiden lämpötilaa voidaan erikseen säätää tilojen käyttötarkoitusten mukaan. Esimerkiksi lämmittimiä hallitaan ajastimilla tai läsnäolotunnistimilla eli tiloja lämmitetään vähemmän silloin kun niitä ei käytetä.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1FC77C46-12C3-40FB-A40B-7658C08F705A}"/>
              </a:ext>
            </a:extLst>
          </p:cNvPr>
          <p:cNvSpPr txBox="1"/>
          <p:nvPr/>
        </p:nvSpPr>
        <p:spPr>
          <a:xfrm>
            <a:off x="251520" y="2276872"/>
            <a:ext cx="8337551" cy="1403910"/>
          </a:xfrm>
          <a:prstGeom prst="rect">
            <a:avLst/>
          </a:prstGeom>
          <a:noFill/>
        </p:spPr>
        <p:txBody>
          <a:bodyPr wrap="square">
            <a:spAutoFit/>
          </a:bodyPr>
          <a:lstStyle/>
          <a:p>
            <a:pPr marL="337661" indent="-135255" algn="just">
              <a:lnSpc>
                <a:spcPct val="107000"/>
              </a:lnSpc>
              <a:spcAft>
                <a:spcPts val="600"/>
              </a:spcAft>
            </a:pPr>
            <a:r>
              <a:rPr lang="en-GB" sz="1350" dirty="0">
                <a:solidFill>
                  <a:srgbClr val="4472C4"/>
                </a:solidFill>
                <a:latin typeface="Arial" panose="020B0604020202020204" pitchFamily="34" charset="0"/>
                <a:ea typeface="Calibri" panose="020F0502020204030204" pitchFamily="34" charset="0"/>
                <a:cs typeface="Arial" panose="020B0604020202020204" pitchFamily="34" charset="0"/>
              </a:rPr>
              <a:t>❼</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ilmanlämpötilan säätäminen</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U</a:t>
            </a:r>
            <a:r>
              <a:rPr lang="fi-FI" sz="1400" dirty="0">
                <a:effectLst/>
                <a:latin typeface="Arial" panose="020B0604020202020204" pitchFamily="34" charset="0"/>
                <a:ea typeface="Arial" panose="020B0604020202020204" pitchFamily="34" charset="0"/>
              </a:rPr>
              <a:t>lkolämpötilassa tapahtuvien muutoksien huomioiminen sisälämpötilassa. Olemassa olevaan lämmitysjärjestelmään voidaan lisätä lämpömittarit ja ulkoilmasensorit, joiden avulla voidaan säästää merkittävästi energiankulutuksesta. Varsinkin kesäisin on mahdollista saavuttaa merkittäviä energiansäästöjä. </a:t>
            </a:r>
            <a:r>
              <a:rPr lang="fi-FI" sz="1400" i="1" dirty="0">
                <a:effectLst/>
                <a:latin typeface="Arial" panose="020B0604020202020204" pitchFamily="34" charset="0"/>
                <a:ea typeface="Arial" panose="020B0604020202020204" pitchFamily="34" charset="0"/>
              </a:rPr>
              <a:t>Hiilijalanjäljen vähentämisen potentiaali, jopa 8 prosenttia.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Rectangle: Rounded Corners 4">
            <a:hlinkClick r:id="rId2" action="ppaction://hlinksldjump"/>
            <a:extLst>
              <a:ext uri="{FF2B5EF4-FFF2-40B4-BE49-F238E27FC236}">
                <a16:creationId xmlns:a16="http://schemas.microsoft.com/office/drawing/2014/main" id="{FE359414-AABB-4020-85EE-9AD4B5F27161}"/>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45216C48-4DF1-AEF7-046F-2A0C5303C339}"/>
              </a:ext>
            </a:extLst>
          </p:cNvPr>
          <p:cNvSpPr txBox="1"/>
          <p:nvPr/>
        </p:nvSpPr>
        <p:spPr>
          <a:xfrm>
            <a:off x="194889" y="3789040"/>
            <a:ext cx="8337551" cy="1634422"/>
          </a:xfrm>
          <a:prstGeom prst="rect">
            <a:avLst/>
          </a:prstGeom>
          <a:noFill/>
        </p:spPr>
        <p:txBody>
          <a:bodyPr wrap="square">
            <a:spAutoFit/>
          </a:bodyPr>
          <a:lstStyle/>
          <a:p>
            <a:pPr marL="337661" indent="-135255" algn="just">
              <a:lnSpc>
                <a:spcPct val="107000"/>
              </a:lnSpc>
              <a:spcAft>
                <a:spcPts val="600"/>
              </a:spcAft>
            </a:pPr>
            <a:r>
              <a:rPr lang="en-GB" sz="1600" dirty="0">
                <a:solidFill>
                  <a:srgbClr val="4472C4"/>
                </a:solidFill>
                <a:ea typeface="Calibri" panose="020F0502020204030204" pitchFamily="34" charset="0"/>
                <a:cs typeface="Calibri" panose="020F0502020204030204" pitchFamily="34" charset="0"/>
              </a:rPr>
              <a:t>❽</a:t>
            </a:r>
            <a:r>
              <a:rPr lang="en-GB" sz="1600" dirty="0">
                <a:ea typeface="Calibri" panose="020F0502020204030204" pitchFamily="34" charset="0"/>
                <a:cs typeface="Arial" panose="020B0604020202020204" pitchFamily="34" charset="0"/>
              </a:rPr>
              <a:t> </a:t>
            </a:r>
            <a:r>
              <a:rPr lang="en-GB" sz="1800" b="1" dirty="0" err="1">
                <a:ea typeface="Calibri" panose="020F0502020204030204" pitchFamily="34" charset="0"/>
                <a:cs typeface="Times New Roman" panose="02020603050405020304" pitchFamily="18" charset="0"/>
              </a:rPr>
              <a:t>viherkatto</a:t>
            </a:r>
            <a:endParaRPr lang="fi-FI" sz="1800" b="1" dirty="0"/>
          </a:p>
          <a:p>
            <a:pPr marL="337661" indent="-135255">
              <a:lnSpc>
                <a:spcPct val="107000"/>
              </a:lnSpc>
              <a:spcAft>
                <a:spcPts val="600"/>
              </a:spcAft>
            </a:pPr>
            <a:r>
              <a:rPr lang="fi-FI" sz="1600"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M</a:t>
            </a:r>
            <a:r>
              <a:rPr lang="fi-FI" sz="1400" dirty="0">
                <a:effectLst/>
                <a:latin typeface="Arial" panose="020B0604020202020204" pitchFamily="34" charset="0"/>
                <a:ea typeface="Arial" panose="020B0604020202020204" pitchFamily="34" charset="0"/>
              </a:rPr>
              <a:t>onihyötyinen tasakatoille ja kuisteille perustettu viherkatto. Toimii eristeenä, estää pölyä, puhdistaa ilmaa, tuottaa happea, toimii hiilinieluna ja lisää biodiversiteettiä. On esteettisesti miellyttävä, mutta lisää energiatehokkuutta ja minimoi lämpöhäviöitä talvella. Lisäksi vähentävät “kaupunkisaarekeilmiötä” imeyttämällä UV-säteilyä (ei heijastusta). Viherkatto voi vähentää myös hulevesien valumaa jopa 50 prosentilla.</a:t>
            </a:r>
            <a:endParaRPr lang="en-GB" sz="1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8586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202796"/>
            <a:ext cx="8337551" cy="3226204"/>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ea typeface="Calibri" panose="020F0502020204030204" pitchFamily="34" charset="0"/>
                <a:cs typeface="Arial" panose="020B0604020202020204" pitchFamily="34" charset="0"/>
              </a:rPr>
              <a:t>VAIHTOEHTOISET POLTTOAINEET:</a:t>
            </a:r>
          </a:p>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❶</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Maasähkö</a:t>
            </a:r>
          </a:p>
          <a:p>
            <a:pPr marL="337661" indent="-135255" algn="just">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S</a:t>
            </a:r>
            <a:r>
              <a:rPr lang="fi-FI" sz="1400" dirty="0">
                <a:effectLst/>
                <a:latin typeface="Arial" panose="020B0604020202020204" pitchFamily="34" charset="0"/>
                <a:ea typeface="Arial" panose="020B0604020202020204" pitchFamily="34" charset="0"/>
                <a:cs typeface="Arial" panose="020B0604020202020204" pitchFamily="34" charset="0"/>
              </a:rPr>
              <a:t>atamassa olevien alusten sähköntarpeen kattaminen maasähköllä. Laivojen apukoneiden käyttö aiheuttaa kasvihuonekaasupäästöjä ja melua, sekä heikentää ilman laatua satama-alueella ja sen ympäristössä. Maasähkön avulla apumoottoreiden käytöstä johtuvat haittatekijät satama-alueella pienenevät (mm. meluvaikutus voi olla jopa noin 10 desibeliä), mutta teknologian hiilijalanjälki riippuu siitä, minkälaista sähköä verkkoon on syötetty. Maasähkön asennus on myös kallis investointi, sillä tätä varten tulee rakentaa niin muuntaja-asemat, taajuusmuuntimet, kaapelinhallintajärjestelmät ja laajentaa sataman sähköverkkoa. Myös alusten tulee olla oikein varustettuja, jotta ne voidaan kytkeä järjestelmään satamassa. Tästä huolimatta trendit ovat selvät ja merkittävä osa satamista tulee tarjoamaan maasähköä 2030-luvun alkuun mennessä. </a:t>
            </a:r>
            <a:r>
              <a:rPr lang="fi-FI" sz="1400" i="1" dirty="0">
                <a:effectLst/>
                <a:latin typeface="Arial" panose="020B0604020202020204" pitchFamily="34" charset="0"/>
                <a:ea typeface="Arial" panose="020B0604020202020204" pitchFamily="34" charset="0"/>
                <a:cs typeface="Arial" panose="020B0604020202020204" pitchFamily="34" charset="0"/>
              </a:rPr>
              <a:t>Hiilijalanjäljen vähentämisen potentiaali, 30–70 prosenttia.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704446C-0280-4DAA-AB36-4A73FDD7EC1B}"/>
              </a:ext>
            </a:extLst>
          </p:cNvPr>
          <p:cNvSpPr txBox="1"/>
          <p:nvPr/>
        </p:nvSpPr>
        <p:spPr>
          <a:xfrm>
            <a:off x="307287" y="3429000"/>
            <a:ext cx="8337551" cy="2798074"/>
          </a:xfrm>
          <a:prstGeom prst="rect">
            <a:avLst/>
          </a:prstGeom>
          <a:noFill/>
        </p:spPr>
        <p:txBody>
          <a:bodyPr wrap="square">
            <a:spAutoFit/>
          </a:bodyPr>
          <a:lstStyle/>
          <a:p>
            <a:pPr marL="337661" indent="-135255" algn="just">
              <a:lnSpc>
                <a:spcPct val="107000"/>
              </a:lnSpc>
              <a:spcAft>
                <a:spcPts val="600"/>
              </a:spcAft>
            </a:pPr>
            <a:r>
              <a:rPr lang="en-GB" sz="1600" dirty="0">
                <a:solidFill>
                  <a:srgbClr val="A6A6A6"/>
                </a:solidFill>
                <a:latin typeface="Arial" panose="020B0604020202020204" pitchFamily="34" charset="0"/>
                <a:ea typeface="Calibri" panose="020F0502020204030204" pitchFamily="34" charset="0"/>
                <a:cs typeface="Arial" panose="020B0604020202020204" pitchFamily="34" charset="0"/>
              </a:rPr>
              <a:t>❷</a:t>
            </a:r>
            <a:r>
              <a:rPr lang="en-GB" sz="160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LNG </a:t>
            </a:r>
            <a:r>
              <a:rPr lang="en-GB" sz="1600" b="1" dirty="0" err="1">
                <a:latin typeface="Arial" panose="020B0604020202020204" pitchFamily="34" charset="0"/>
                <a:ea typeface="Calibri" panose="020F0502020204030204" pitchFamily="34" charset="0"/>
                <a:cs typeface="Arial" panose="020B0604020202020204" pitchFamily="34" charset="0"/>
              </a:rPr>
              <a:t>PowerPac</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400" b="1" dirty="0">
                <a:effectLst/>
                <a:latin typeface="Arial" panose="020B0604020202020204" pitchFamily="34" charset="0"/>
                <a:ea typeface="Arial" panose="020B0604020202020204" pitchFamily="34" charset="0"/>
                <a:cs typeface="Arial" panose="020B0604020202020204" pitchFamily="34" charset="0"/>
              </a:rPr>
              <a:t>	</a:t>
            </a:r>
            <a:r>
              <a:rPr lang="en-GB" sz="1400" dirty="0">
                <a:latin typeface="Arial" panose="020B0604020202020204" pitchFamily="34" charset="0"/>
                <a:ea typeface="Arial" panose="020B0604020202020204" pitchFamily="34" charset="0"/>
                <a:cs typeface="Arial" panose="020B0604020202020204" pitchFamily="34" charset="0"/>
              </a:rPr>
              <a:t>S</a:t>
            </a:r>
            <a:r>
              <a:rPr lang="fi-FI" sz="1400" dirty="0" err="1">
                <a:effectLst/>
                <a:latin typeface="Arial" panose="020B0604020202020204" pitchFamily="34" charset="0"/>
                <a:ea typeface="Arial" panose="020B0604020202020204" pitchFamily="34" charset="0"/>
              </a:rPr>
              <a:t>atamassa</a:t>
            </a:r>
            <a:r>
              <a:rPr lang="fi-FI" sz="1400" dirty="0">
                <a:effectLst/>
                <a:latin typeface="Arial" panose="020B0604020202020204" pitchFamily="34" charset="0"/>
                <a:ea typeface="Arial" panose="020B0604020202020204" pitchFamily="34" charset="0"/>
              </a:rPr>
              <a:t> olevien alusten sähköntarpeen kattaminen LNG </a:t>
            </a:r>
            <a:r>
              <a:rPr lang="fi-FI" sz="1400" dirty="0" err="1">
                <a:effectLst/>
                <a:latin typeface="Arial" panose="020B0604020202020204" pitchFamily="34" charset="0"/>
                <a:ea typeface="Arial" panose="020B0604020202020204" pitchFamily="34" charset="0"/>
              </a:rPr>
              <a:t>PowerPackilla</a:t>
            </a:r>
            <a:r>
              <a:rPr lang="fi-FI" sz="1400" dirty="0">
                <a:effectLst/>
                <a:latin typeface="Arial" panose="020B0604020202020204" pitchFamily="34" charset="0"/>
                <a:ea typeface="Arial" panose="020B0604020202020204" pitchFamily="34" charset="0"/>
              </a:rPr>
              <a:t>. Ei tarvetta apukoneiden käytölle, energia tuotetaan joko alukselle tai maalle sijoitetulla LNG </a:t>
            </a:r>
            <a:r>
              <a:rPr lang="fi-FI" sz="1400" dirty="0" err="1">
                <a:effectLst/>
                <a:latin typeface="Arial" panose="020B0604020202020204" pitchFamily="34" charset="0"/>
                <a:ea typeface="Arial" panose="020B0604020202020204" pitchFamily="34" charset="0"/>
              </a:rPr>
              <a:t>PowerPacilla</a:t>
            </a:r>
            <a:r>
              <a:rPr lang="fi-FI" sz="1400" dirty="0">
                <a:effectLst/>
                <a:latin typeface="Arial" panose="020B0604020202020204" pitchFamily="34" charset="0"/>
                <a:ea typeface="Arial" panose="020B0604020202020204" pitchFamily="34" charset="0"/>
              </a:rPr>
              <a:t>, jonka melutasot ovat matalampia kuin dieselpohjaisissa generaattoreissa. Oletettu virransyöttö on </a:t>
            </a:r>
            <a:r>
              <a:rPr lang="fi-FI" sz="1400" dirty="0" err="1">
                <a:effectLst/>
                <a:latin typeface="Arial" panose="020B0604020202020204" pitchFamily="34" charset="0"/>
                <a:ea typeface="Arial" panose="020B0604020202020204" pitchFamily="34" charset="0"/>
              </a:rPr>
              <a:t>max</a:t>
            </a:r>
            <a:r>
              <a:rPr lang="fi-FI" sz="1400" dirty="0">
                <a:effectLst/>
                <a:latin typeface="Arial" panose="020B0604020202020204" pitchFamily="34" charset="0"/>
                <a:ea typeface="Arial" panose="020B0604020202020204" pitchFamily="34" charset="0"/>
              </a:rPr>
              <a:t> 30 MW. </a:t>
            </a:r>
            <a:r>
              <a:rPr lang="fi-FI" sz="1400" dirty="0">
                <a:effectLst/>
                <a:latin typeface="Arial" panose="020B0604020202020204" pitchFamily="34" charset="0"/>
                <a:ea typeface="Arial" panose="020B0604020202020204" pitchFamily="34" charset="0"/>
                <a:cs typeface="Arial" panose="020B0604020202020204" pitchFamily="34" charset="0"/>
              </a:rPr>
              <a:t>Yleistä </a:t>
            </a:r>
            <a:r>
              <a:rPr lang="fi-FI" sz="1400" dirty="0" err="1">
                <a:effectLst/>
                <a:latin typeface="Arial" panose="020B0604020202020204" pitchFamily="34" charset="0"/>
                <a:ea typeface="Arial" panose="020B0604020202020204" pitchFamily="34" charset="0"/>
                <a:cs typeface="Arial" panose="020B0604020202020204" pitchFamily="34" charset="0"/>
              </a:rPr>
              <a:t>LNG:stä</a:t>
            </a:r>
            <a:r>
              <a:rPr lang="fi-FI" sz="1400" dirty="0">
                <a:effectLst/>
                <a:latin typeface="Arial" panose="020B0604020202020204" pitchFamily="34" charset="0"/>
                <a:ea typeface="Arial" panose="020B0604020202020204" pitchFamily="34" charset="0"/>
                <a:cs typeface="Arial" panose="020B0604020202020204" pitchFamily="34" charset="0"/>
              </a:rPr>
              <a:t>, koskevat myös muita sovelluksia: Edut samat kuin maasähköjärjestelmässä, päästöjen ja melun vähentyminen. </a:t>
            </a:r>
            <a:r>
              <a:rPr lang="fi-FI" sz="1400" dirty="0" err="1">
                <a:effectLst/>
                <a:latin typeface="Arial" panose="020B0604020202020204" pitchFamily="34" charset="0"/>
                <a:ea typeface="Arial" panose="020B0604020202020204" pitchFamily="34" charset="0"/>
                <a:cs typeface="Arial" panose="020B0604020202020204" pitchFamily="34" charset="0"/>
              </a:rPr>
              <a:t>Hiilidioksipäästöt</a:t>
            </a:r>
            <a:r>
              <a:rPr lang="fi-FI" sz="1400" dirty="0">
                <a:effectLst/>
                <a:latin typeface="Arial" panose="020B0604020202020204" pitchFamily="34" charset="0"/>
                <a:ea typeface="Arial" panose="020B0604020202020204" pitchFamily="34" charset="0"/>
                <a:cs typeface="Arial" panose="020B0604020202020204" pitchFamily="34" charset="0"/>
              </a:rPr>
              <a:t> ovat 20 prosenttia matalampia verrattuna apukoneiden käyttöön, joten päästövähennys on varsin pieni. </a:t>
            </a:r>
            <a:r>
              <a:rPr lang="fi-FI" sz="1400" dirty="0" err="1">
                <a:effectLst/>
                <a:latin typeface="Arial" panose="020B0604020202020204" pitchFamily="34" charset="0"/>
                <a:ea typeface="Arial" panose="020B0604020202020204" pitchFamily="34" charset="0"/>
                <a:cs typeface="Arial" panose="020B0604020202020204" pitchFamily="34" charset="0"/>
              </a:rPr>
              <a:t>LNG:tä</a:t>
            </a:r>
            <a:r>
              <a:rPr lang="fi-FI" sz="1400" dirty="0">
                <a:effectLst/>
                <a:latin typeface="Arial" panose="020B0604020202020204" pitchFamily="34" charset="0"/>
                <a:ea typeface="Arial" panose="020B0604020202020204" pitchFamily="34" charset="0"/>
                <a:cs typeface="Arial" panose="020B0604020202020204" pitchFamily="34" charset="0"/>
              </a:rPr>
              <a:t> pidetäänkin epäkestävänä polttoaineena, jota voidaan hyödyntää kuitenkin siirtymävaiheessa kohti synteettisiä      polttoaineita. Pitkäaikaisia investointeja sataman infrastruktuuriin ei                                   kuitenkaan suositella.</a:t>
            </a:r>
          </a:p>
          <a:p>
            <a:pPr marL="337661" indent="-135255">
              <a:lnSpc>
                <a:spcPct val="107000"/>
              </a:lnSpc>
              <a:spcAft>
                <a:spcPts val="600"/>
              </a:spcAft>
            </a:pP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73B3F117-C07E-47CD-9C2E-F05C9DB3FDE0}"/>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Tree>
    <p:extLst>
      <p:ext uri="{BB962C8B-B14F-4D97-AF65-F5344CB8AC3E}">
        <p14:creationId xmlns:p14="http://schemas.microsoft.com/office/powerpoint/2010/main" val="3065469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1579663"/>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VAIHTOEHTOISET POLTTOAINEET:</a:t>
            </a:r>
          </a:p>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❸ </a:t>
            </a:r>
            <a:r>
              <a:rPr lang="en-GB" sz="1600" b="1" dirty="0">
                <a:latin typeface="Arial" panose="020B0604020202020204" pitchFamily="34" charset="0"/>
                <a:ea typeface="Calibri" panose="020F0502020204030204" pitchFamily="34" charset="0"/>
                <a:cs typeface="Arial" panose="020B0604020202020204" pitchFamily="34" charset="0"/>
              </a:rPr>
              <a:t>LNG-</a:t>
            </a:r>
            <a:r>
              <a:rPr lang="en-GB" sz="1600" b="1" dirty="0" err="1">
                <a:latin typeface="Arial" panose="020B0604020202020204" pitchFamily="34" charset="0"/>
                <a:ea typeface="Calibri" panose="020F0502020204030204" pitchFamily="34" charset="0"/>
                <a:cs typeface="Arial" panose="020B0604020202020204" pitchFamily="34" charset="0"/>
              </a:rPr>
              <a:t>proomu</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effectLst/>
                <a:latin typeface="Arial" panose="020B0604020202020204" pitchFamily="34" charset="0"/>
                <a:ea typeface="Arial" panose="020B0604020202020204" pitchFamily="34" charset="0"/>
              </a:rPr>
              <a:t>	Satamassa olevien alusten sähköntarpeen kattaminen LNG-proomulla. LNG-proomut muistuttavat kelluvia voimalaitoksilta, jotka tuottavat sähköä laiturissa oleville aluksille. Energiaa tuotetaan polttamalla </a:t>
            </a:r>
            <a:r>
              <a:rPr lang="fi-FI" sz="1400" dirty="0" err="1">
                <a:effectLst/>
                <a:latin typeface="Arial" panose="020B0604020202020204" pitchFamily="34" charset="0"/>
                <a:ea typeface="Arial" panose="020B0604020202020204" pitchFamily="34" charset="0"/>
              </a:rPr>
              <a:t>LNG:tä</a:t>
            </a:r>
            <a:r>
              <a:rPr lang="fi-FI" sz="1400" dirty="0">
                <a:effectLst/>
                <a:latin typeface="Arial" panose="020B0604020202020204" pitchFamily="34" charset="0"/>
                <a:ea typeface="Arial" panose="020B0604020202020204" pitchFamily="34" charset="0"/>
              </a:rPr>
              <a:t> ja proomu voi tuottaa virtaa useammalle alukselle samanaikaisesti.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CB175C8F-D6F9-4DA7-B638-6A9BB9CB4891}"/>
              </a:ext>
            </a:extLst>
          </p:cNvPr>
          <p:cNvSpPr txBox="1"/>
          <p:nvPr/>
        </p:nvSpPr>
        <p:spPr>
          <a:xfrm>
            <a:off x="323527" y="2257824"/>
            <a:ext cx="8337551" cy="1799082"/>
          </a:xfrm>
          <a:prstGeom prst="rect">
            <a:avLst/>
          </a:prstGeom>
          <a:noFill/>
        </p:spPr>
        <p:txBody>
          <a:bodyPr wrap="square">
            <a:spAutoFit/>
          </a:bodyPr>
          <a:lstStyle/>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❹</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LNG-</a:t>
            </a:r>
            <a:r>
              <a:rPr lang="en-GB" sz="1600" b="1" dirty="0" err="1">
                <a:latin typeface="Arial" panose="020B0604020202020204" pitchFamily="34" charset="0"/>
                <a:ea typeface="Calibri" panose="020F0502020204030204" pitchFamily="34" charset="0"/>
                <a:cs typeface="Arial" panose="020B0604020202020204" pitchFamily="34" charset="0"/>
              </a:rPr>
              <a:t>bunkraus</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tankkiautosta</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alukseen</a:t>
            </a:r>
            <a:r>
              <a:rPr lang="en-GB" sz="1600" b="1" dirty="0">
                <a:latin typeface="Arial" panose="020B0604020202020204" pitchFamily="34" charset="0"/>
                <a:ea typeface="Calibri" panose="020F0502020204030204" pitchFamily="34" charset="0"/>
                <a:cs typeface="Arial" panose="020B0604020202020204" pitchFamily="34" charset="0"/>
              </a:rPr>
              <a:t> </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S</a:t>
            </a:r>
            <a:r>
              <a:rPr lang="fi-FI" sz="1400" dirty="0">
                <a:effectLst/>
                <a:latin typeface="Arial" panose="020B0604020202020204" pitchFamily="34" charset="0"/>
                <a:ea typeface="Arial" panose="020B0604020202020204" pitchFamily="34" charset="0"/>
              </a:rPr>
              <a:t>atamassa olevien alusten sähköntarpeen kattaminen kuorma-autosta syötetyllä </a:t>
            </a:r>
            <a:r>
              <a:rPr lang="fi-FI" sz="1400" dirty="0" err="1">
                <a:effectLst/>
                <a:latin typeface="Arial" panose="020B0604020202020204" pitchFamily="34" charset="0"/>
                <a:ea typeface="Arial" panose="020B0604020202020204" pitchFamily="34" charset="0"/>
              </a:rPr>
              <a:t>LNG:llä</a:t>
            </a:r>
            <a:r>
              <a:rPr lang="fi-FI" sz="1400" dirty="0">
                <a:effectLst/>
                <a:latin typeface="Arial" panose="020B0604020202020204" pitchFamily="34" charset="0"/>
                <a:ea typeface="Arial" panose="020B0604020202020204" pitchFamily="34" charset="0"/>
              </a:rPr>
              <a:t>. Yksinkertaisin LNG- ratkaisu, alusten tankkaus rekoista, joissa on </a:t>
            </a:r>
            <a:r>
              <a:rPr lang="fi-FI" sz="1400" dirty="0" err="1">
                <a:effectLst/>
                <a:latin typeface="Arial" panose="020B0604020202020204" pitchFamily="34" charset="0"/>
                <a:ea typeface="Arial" panose="020B0604020202020204" pitchFamily="34" charset="0"/>
              </a:rPr>
              <a:t>LNG:tä</a:t>
            </a:r>
            <a:r>
              <a:rPr lang="fi-FI" sz="1400" dirty="0">
                <a:effectLst/>
                <a:latin typeface="Arial" panose="020B0604020202020204" pitchFamily="34" charset="0"/>
                <a:ea typeface="Arial" panose="020B0604020202020204" pitchFamily="34" charset="0"/>
              </a:rPr>
              <a:t>. Kuorma-autoja voidaan myös käyttää </a:t>
            </a:r>
            <a:r>
              <a:rPr lang="fi-FI" sz="1400" dirty="0" err="1">
                <a:effectLst/>
                <a:latin typeface="Arial" panose="020B0604020202020204" pitchFamily="34" charset="0"/>
                <a:ea typeface="Arial" panose="020B0604020202020204" pitchFamily="34" charset="0"/>
              </a:rPr>
              <a:t>LNG:n</a:t>
            </a:r>
            <a:r>
              <a:rPr lang="fi-FI" sz="1400" dirty="0">
                <a:effectLst/>
                <a:latin typeface="Arial" panose="020B0604020202020204" pitchFamily="34" charset="0"/>
                <a:ea typeface="Arial" panose="020B0604020202020204" pitchFamily="34" charset="0"/>
              </a:rPr>
              <a:t> jakeluun muihin tarkoituksiin. Suurin haittapuoli kuorma-autosta laivaan </a:t>
            </a:r>
            <a:r>
              <a:rPr lang="fi-FI" sz="1400" dirty="0" err="1">
                <a:effectLst/>
                <a:latin typeface="Arial" panose="020B0604020202020204" pitchFamily="34" charset="0"/>
                <a:ea typeface="Arial" panose="020B0604020202020204" pitchFamily="34" charset="0"/>
              </a:rPr>
              <a:t>bunkrauksesta</a:t>
            </a:r>
            <a:r>
              <a:rPr lang="fi-FI" sz="1400" dirty="0">
                <a:effectLst/>
                <a:latin typeface="Arial" panose="020B0604020202020204" pitchFamily="34" charset="0"/>
                <a:ea typeface="Arial" panose="020B0604020202020204" pitchFamily="34" charset="0"/>
              </a:rPr>
              <a:t> on auton rajallinen kaasun kantokapasiteetti ja suhteellisen alhainen kaasuvirran syöttönopeus. Toisaalta, LNG-tankkiauto on varsin edullinen investointi, vain 200 000 euroa per auto.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4754478F-DF74-44EA-A3E2-37A4CC6FC60E}"/>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CF2E4A04-3FF8-FF80-E85D-68260176DACF}"/>
              </a:ext>
            </a:extLst>
          </p:cNvPr>
          <p:cNvSpPr txBox="1"/>
          <p:nvPr/>
        </p:nvSpPr>
        <p:spPr>
          <a:xfrm>
            <a:off x="251520" y="4056906"/>
            <a:ext cx="8337551" cy="1832040"/>
          </a:xfrm>
          <a:prstGeom prst="rect">
            <a:avLst/>
          </a:prstGeom>
          <a:noFill/>
        </p:spPr>
        <p:txBody>
          <a:bodyPr wrap="square">
            <a:spAutoFit/>
          </a:bodyPr>
          <a:lstStyle/>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❺</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LNG-</a:t>
            </a:r>
            <a:r>
              <a:rPr lang="en-GB" sz="1600" b="1" dirty="0" err="1">
                <a:latin typeface="Arial" panose="020B0604020202020204" pitchFamily="34" charset="0"/>
                <a:ea typeface="Calibri" panose="020F0502020204030204" pitchFamily="34" charset="0"/>
                <a:cs typeface="Arial" panose="020B0604020202020204" pitchFamily="34" charset="0"/>
              </a:rPr>
              <a:t>bunkraus</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maalta</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alukseen</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S</a:t>
            </a:r>
            <a:r>
              <a:rPr lang="fi-FI" sz="1400" dirty="0">
                <a:effectLst/>
                <a:latin typeface="Arial" panose="020B0604020202020204" pitchFamily="34" charset="0"/>
                <a:ea typeface="Arial" panose="020B0604020202020204" pitchFamily="34" charset="0"/>
                <a:cs typeface="Arial" panose="020B0604020202020204" pitchFamily="34" charset="0"/>
              </a:rPr>
              <a:t>atamassa olevien alusten sähköntarpeen kattaminen maalta syötetyllä </a:t>
            </a:r>
            <a:r>
              <a:rPr lang="fi-FI" sz="1400" dirty="0" err="1">
                <a:effectLst/>
                <a:latin typeface="Arial" panose="020B0604020202020204" pitchFamily="34" charset="0"/>
                <a:ea typeface="Arial" panose="020B0604020202020204" pitchFamily="34" charset="0"/>
                <a:cs typeface="Arial" panose="020B0604020202020204" pitchFamily="34" charset="0"/>
              </a:rPr>
              <a:t>LNG:llä</a:t>
            </a:r>
            <a:r>
              <a:rPr lang="fi-FI" sz="1400" dirty="0">
                <a:effectLst/>
                <a:latin typeface="Arial" panose="020B0604020202020204" pitchFamily="34" charset="0"/>
                <a:ea typeface="Arial" panose="020B0604020202020204" pitchFamily="34" charset="0"/>
                <a:cs typeface="Arial" panose="020B0604020202020204" pitchFamily="34" charset="0"/>
              </a:rPr>
              <a:t>. Vaatii enemmän panostuksia sataman infrastruktuuriin kuin edellä mainitut, esimerkiksi nostureita, jotka voivat käsitellä kaasuletkuja. Päähyötynä suuri </a:t>
            </a:r>
            <a:r>
              <a:rPr lang="fi-FI" sz="1400" dirty="0" err="1">
                <a:effectLst/>
                <a:latin typeface="Arial" panose="020B0604020202020204" pitchFamily="34" charset="0"/>
                <a:ea typeface="Arial" panose="020B0604020202020204" pitchFamily="34" charset="0"/>
                <a:cs typeface="Arial" panose="020B0604020202020204" pitchFamily="34" charset="0"/>
              </a:rPr>
              <a:t>bunkrauskapasiteetti</a:t>
            </a:r>
            <a:r>
              <a:rPr lang="fi-FI" sz="1400" dirty="0">
                <a:effectLst/>
                <a:latin typeface="Arial" panose="020B0604020202020204" pitchFamily="34" charset="0"/>
                <a:ea typeface="Arial" panose="020B0604020202020204" pitchFamily="34" charset="0"/>
                <a:cs typeface="Arial" panose="020B0604020202020204" pitchFamily="34" charset="0"/>
              </a:rPr>
              <a:t> ja kaasuvirran suuri nopeus.  Liikkuva </a:t>
            </a:r>
            <a:r>
              <a:rPr lang="fi-FI" sz="1400" dirty="0" err="1">
                <a:effectLst/>
                <a:latin typeface="Arial" panose="020B0604020202020204" pitchFamily="34" charset="0"/>
                <a:ea typeface="Arial" panose="020B0604020202020204" pitchFamily="34" charset="0"/>
                <a:cs typeface="Arial" panose="020B0604020202020204" pitchFamily="34" charset="0"/>
              </a:rPr>
              <a:t>bunkrausasema</a:t>
            </a:r>
            <a:r>
              <a:rPr lang="fi-FI" sz="1400" dirty="0">
                <a:effectLst/>
                <a:latin typeface="Arial" panose="020B0604020202020204" pitchFamily="34" charset="0"/>
                <a:ea typeface="Arial" panose="020B0604020202020204" pitchFamily="34" charset="0"/>
                <a:cs typeface="Arial" panose="020B0604020202020204" pitchFamily="34" charset="0"/>
              </a:rPr>
              <a:t> voidaan kustomoida automaattiseen täyttämiseen. Korkeat investointikustannukset ja vaatii paljon tilaa (esim. kaasusäiliöt ja                               </a:t>
            </a:r>
            <a:r>
              <a:rPr lang="fi-FI" sz="1400" dirty="0" err="1">
                <a:effectLst/>
                <a:latin typeface="Arial" panose="020B0604020202020204" pitchFamily="34" charset="0"/>
                <a:ea typeface="Arial" panose="020B0604020202020204" pitchFamily="34" charset="0"/>
                <a:cs typeface="Arial" panose="020B0604020202020204" pitchFamily="34" charset="0"/>
              </a:rPr>
              <a:t>bunkrausasemat</a:t>
            </a:r>
            <a:r>
              <a:rPr lang="fi-FI" sz="1400" dirty="0">
                <a:effectLst/>
                <a:latin typeface="Arial" panose="020B0604020202020204" pitchFamily="34" charset="0"/>
                <a:ea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57405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2636912"/>
            <a:ext cx="8337551" cy="1371016"/>
          </a:xfrm>
          <a:prstGeom prst="rect">
            <a:avLst/>
          </a:prstGeom>
          <a:noFill/>
        </p:spPr>
        <p:txBody>
          <a:bodyPr wrap="square">
            <a:spAutoFit/>
          </a:bodyPr>
          <a:lstStyle/>
          <a:p>
            <a:pPr marL="337661" indent="-135255" algn="just">
              <a:lnSpc>
                <a:spcPct val="107000"/>
              </a:lnSpc>
              <a:spcAft>
                <a:spcPts val="600"/>
              </a:spcAft>
            </a:pPr>
            <a:r>
              <a:rPr lang="en-GB" sz="1600" dirty="0">
                <a:solidFill>
                  <a:srgbClr val="A6A6A6"/>
                </a:solidFill>
                <a:latin typeface="Arial" panose="020B0604020202020204" pitchFamily="34" charset="0"/>
                <a:ea typeface="Calibri" panose="020F0502020204030204" pitchFamily="34" charset="0"/>
                <a:cs typeface="Arial" panose="020B0604020202020204" pitchFamily="34" charset="0"/>
              </a:rPr>
              <a:t>❼</a:t>
            </a:r>
            <a:r>
              <a:rPr lang="en-GB" sz="160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LNG-</a:t>
            </a:r>
            <a:r>
              <a:rPr lang="en-GB" sz="1600" b="1" dirty="0" err="1">
                <a:latin typeface="Arial" panose="020B0604020202020204" pitchFamily="34" charset="0"/>
                <a:ea typeface="Calibri" panose="020F0502020204030204" pitchFamily="34" charset="0"/>
                <a:cs typeface="Arial" panose="020B0604020202020204" pitchFamily="34" charset="0"/>
              </a:rPr>
              <a:t>bunkraus</a:t>
            </a:r>
            <a:r>
              <a:rPr lang="en-GB" sz="1600" b="1"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paikallinen </a:t>
            </a:r>
            <a:r>
              <a:rPr lang="fi-FI" sz="1600" b="1" dirty="0" err="1">
                <a:latin typeface="Arial" panose="020B0604020202020204" pitchFamily="34" charset="0"/>
                <a:ea typeface="Calibri" panose="020F0502020204030204" pitchFamily="34" charset="0"/>
                <a:cs typeface="Arial" panose="020B0604020202020204" pitchFamily="34" charset="0"/>
              </a:rPr>
              <a:t>nestetytyslaitos</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effectLst/>
                <a:latin typeface="Arial" panose="020B0604020202020204" pitchFamily="34" charset="0"/>
                <a:ea typeface="Arial" panose="020B0604020202020204" pitchFamily="34" charset="0"/>
              </a:rPr>
              <a:t>Satamassa olevien alusten sähköntarpeen kattaminen nesteytetyllä </a:t>
            </a:r>
            <a:r>
              <a:rPr lang="fi-FI" sz="1400" dirty="0" err="1">
                <a:effectLst/>
                <a:latin typeface="Arial" panose="020B0604020202020204" pitchFamily="34" charset="0"/>
                <a:ea typeface="Arial" panose="020B0604020202020204" pitchFamily="34" charset="0"/>
              </a:rPr>
              <a:t>LNG:llä</a:t>
            </a:r>
            <a:r>
              <a:rPr lang="fi-FI" sz="1400" dirty="0">
                <a:effectLst/>
                <a:latin typeface="Arial" panose="020B0604020202020204" pitchFamily="34" charset="0"/>
                <a:ea typeface="Arial" panose="020B0604020202020204" pitchFamily="34" charset="0"/>
              </a:rPr>
              <a:t>. </a:t>
            </a:r>
            <a:r>
              <a:rPr lang="fi-FI" sz="1400" dirty="0" err="1">
                <a:effectLst/>
                <a:latin typeface="Arial" panose="020B0604020202020204" pitchFamily="34" charset="0"/>
                <a:ea typeface="Arial" panose="020B0604020202020204" pitchFamily="34" charset="0"/>
              </a:rPr>
              <a:t>LNG:n</a:t>
            </a:r>
            <a:r>
              <a:rPr lang="fi-FI" sz="1400" dirty="0">
                <a:effectLst/>
                <a:latin typeface="Arial" panose="020B0604020202020204" pitchFamily="34" charset="0"/>
                <a:ea typeface="Arial" panose="020B0604020202020204" pitchFamily="34" charset="0"/>
              </a:rPr>
              <a:t> nesteytyslaitos satama-alueella, minkä ansiosta varastointisäiliöiden tarvitsema tila on pienempi. Toimintavarmuus paranee ja satama voi saada lisätuloja nesteytetyn kaasun myynnistä sataman ulkopuolelle. Korkeat investointikustannukset.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22FB1AF8-14DF-4C4A-9F8C-9D7F0B9D2251}"/>
              </a:ext>
            </a:extLst>
          </p:cNvPr>
          <p:cNvSpPr txBox="1"/>
          <p:nvPr/>
        </p:nvSpPr>
        <p:spPr>
          <a:xfrm>
            <a:off x="323527" y="4077072"/>
            <a:ext cx="8337551" cy="1403910"/>
          </a:xfrm>
          <a:prstGeom prst="rect">
            <a:avLst/>
          </a:prstGeom>
          <a:noFill/>
        </p:spPr>
        <p:txBody>
          <a:bodyPr wrap="square">
            <a:spAutoFit/>
          </a:bodyPr>
          <a:lstStyle/>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❽</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vaihtoehtoiset polttoaineet</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L</a:t>
            </a:r>
            <a:r>
              <a:rPr lang="fi-FI" sz="1400" dirty="0">
                <a:effectLst/>
                <a:latin typeface="Arial" panose="020B0604020202020204" pitchFamily="34" charset="0"/>
                <a:ea typeface="Arial" panose="020B0604020202020204" pitchFamily="34" charset="0"/>
              </a:rPr>
              <a:t>astinkäsittelylaitteiden käyttämien perinteisten polttoaineiden korvaaminen (esim. Diesel) vaihtoehtoisilla ja matalapäästöisillä polttoaineilla. Etuna matalampi hiilikuormitus verrattuna dieseliin, mutta kustannusvaikutus kalliimpi, minkä lisäksi vaativat erityisinfrastruktuurin (esim. LNG, LPG, CNG) järjestämistä satama-alueella.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Rectangle: Rounded Corners 4">
            <a:hlinkClick r:id="rId2" action="ppaction://hlinksldjump"/>
            <a:extLst>
              <a:ext uri="{FF2B5EF4-FFF2-40B4-BE49-F238E27FC236}">
                <a16:creationId xmlns:a16="http://schemas.microsoft.com/office/drawing/2014/main" id="{93897B49-417F-4D15-9F51-81DBC3ADE122}"/>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A01BFCC8-F1AB-F39A-1951-C5F4F91B0FF4}"/>
              </a:ext>
            </a:extLst>
          </p:cNvPr>
          <p:cNvSpPr txBox="1"/>
          <p:nvPr/>
        </p:nvSpPr>
        <p:spPr>
          <a:xfrm>
            <a:off x="313656" y="620688"/>
            <a:ext cx="8337551" cy="1843133"/>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VAIHTOEHTOISET POLTTOAINEET:</a:t>
            </a:r>
            <a:endParaRPr lang="en-GB" sz="2400" dirty="0">
              <a:solidFill>
                <a:srgbClr val="A6A6A6"/>
              </a:solidFill>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❻</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LNG-</a:t>
            </a:r>
            <a:r>
              <a:rPr lang="en-GB" sz="1600" b="1" dirty="0" err="1">
                <a:latin typeface="Arial" panose="020B0604020202020204" pitchFamily="34" charset="0"/>
                <a:ea typeface="Calibri" panose="020F0502020204030204" pitchFamily="34" charset="0"/>
                <a:cs typeface="Arial" panose="020B0604020202020204" pitchFamily="34" charset="0"/>
              </a:rPr>
              <a:t>bunkraus</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aluksesta</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alukseen</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r>
              <a:rPr lang="en-GB" sz="1600" b="1" dirty="0">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rPr>
              <a:t>S</a:t>
            </a:r>
            <a:r>
              <a:rPr lang="fi-FI" sz="1400" dirty="0">
                <a:effectLst/>
                <a:latin typeface="Arial" panose="020B0604020202020204" pitchFamily="34" charset="0"/>
                <a:ea typeface="Arial" panose="020B0604020202020204" pitchFamily="34" charset="0"/>
              </a:rPr>
              <a:t>atamassa olevien alusten sähköntarpeen kattaminen toisesta laivasta syötetyllä </a:t>
            </a:r>
            <a:r>
              <a:rPr lang="fi-FI" sz="1400" dirty="0" err="1">
                <a:effectLst/>
                <a:latin typeface="Arial" panose="020B0604020202020204" pitchFamily="34" charset="0"/>
                <a:ea typeface="Arial" panose="020B0604020202020204" pitchFamily="34" charset="0"/>
              </a:rPr>
              <a:t>LNG:llä</a:t>
            </a:r>
            <a:r>
              <a:rPr lang="fi-FI" sz="1400" dirty="0">
                <a:effectLst/>
                <a:latin typeface="Arial" panose="020B0604020202020204" pitchFamily="34" charset="0"/>
                <a:ea typeface="Arial" panose="020B0604020202020204" pitchFamily="34" charset="0"/>
              </a:rPr>
              <a:t>. Ei tarvitse tilaa maalta vaan merialueelta, kaasulaiva voidaan siirtää haluttuun paikkaan, muita hyötyjä suuri </a:t>
            </a:r>
            <a:r>
              <a:rPr lang="fi-FI" sz="1400" dirty="0" err="1">
                <a:effectLst/>
                <a:latin typeface="Arial" panose="020B0604020202020204" pitchFamily="34" charset="0"/>
                <a:ea typeface="Arial" panose="020B0604020202020204" pitchFamily="34" charset="0"/>
              </a:rPr>
              <a:t>bunkraukskapasiteetti</a:t>
            </a:r>
            <a:r>
              <a:rPr lang="fi-FI" sz="1400" dirty="0">
                <a:effectLst/>
                <a:latin typeface="Arial" panose="020B0604020202020204" pitchFamily="34" charset="0"/>
                <a:ea typeface="Arial" panose="020B0604020202020204" pitchFamily="34" charset="0"/>
              </a:rPr>
              <a:t> ja korkeat virtausmäärät. Huonoina puolina ovat liikkumiseen tarvittava alue sataman vesialueella ja korkeat alkuinvestoinnit.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9906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07250"/>
            <a:ext cx="8337551" cy="1579663"/>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VAIHTOEHTOISET POLTTOAINEET:</a:t>
            </a:r>
          </a:p>
          <a:p>
            <a:pPr marL="337661" indent="-135255" algn="just">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❾</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automatisoitu</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ankkurointijärjestelmää</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effectLst/>
                <a:latin typeface="Arial" panose="020B0604020202020204" pitchFamily="34" charset="0"/>
                <a:ea typeface="Arial" panose="020B0604020202020204" pitchFamily="34" charset="0"/>
              </a:rPr>
              <a:t>	Saapuvan aluksen automatisoitu ankkurointi.  Nopeampi ankkurointi vähentää päästöjä, sillä laivan koneet voidaan sammuttaa aikaisemmin. Kokonaispäästöt vähentyvät kuitenkin vain vähän tämän toimenpiteen myötä.</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3B20502C-3F85-45BF-9CFC-6AB348200FFE}"/>
              </a:ext>
            </a:extLst>
          </p:cNvPr>
          <p:cNvSpPr txBox="1"/>
          <p:nvPr/>
        </p:nvSpPr>
        <p:spPr>
          <a:xfrm>
            <a:off x="321323" y="2204864"/>
            <a:ext cx="8337551" cy="1338059"/>
          </a:xfrm>
          <a:prstGeom prst="rect">
            <a:avLst/>
          </a:prstGeom>
          <a:noFill/>
        </p:spPr>
        <p:txBody>
          <a:bodyPr wrap="square">
            <a:spAutoFit/>
          </a:bodyPr>
          <a:lstStyle/>
          <a:p>
            <a:pPr marL="337661" indent="-135255">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❿</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hybridivoimansiirto</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S</a:t>
            </a:r>
            <a:r>
              <a:rPr lang="fi-FI" sz="1400" dirty="0">
                <a:effectLst/>
                <a:latin typeface="Arial" panose="020B0604020202020204" pitchFamily="34" charset="0"/>
                <a:ea typeface="Arial" panose="020B0604020202020204" pitchFamily="34" charset="0"/>
              </a:rPr>
              <a:t>atamassa käytettävien työkoneiden päivittäminen hybridikäyttöisiksi. Työkoneet voivat käyttää niin sähköä kuin perinteisiäkin polttoaineita, akku latautuu käytön aikana. Päästöt vähenevät, mutta moottorin “stop &amp; go” asetuksen ansiosta myös työkoneiden polttoainetalous voi parantua jopa 15 prosentilla. Markkinoilla ei ole kuitenkaan vielä hybridiratkaisuja kaikille satama-ajoneuvoille.</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FB558A2C-84BB-4B25-A04E-16BE74DB9837}"/>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D55AEB09-2410-9A29-F80F-C38105A38A02}"/>
              </a:ext>
            </a:extLst>
          </p:cNvPr>
          <p:cNvSpPr txBox="1"/>
          <p:nvPr/>
        </p:nvSpPr>
        <p:spPr>
          <a:xfrm>
            <a:off x="321322" y="3789040"/>
            <a:ext cx="8337551" cy="1173398"/>
          </a:xfrm>
          <a:prstGeom prst="rect">
            <a:avLst/>
          </a:prstGeom>
          <a:noFill/>
        </p:spPr>
        <p:txBody>
          <a:bodyPr wrap="square">
            <a:spAutoFit/>
          </a:bodyPr>
          <a:lstStyle/>
          <a:p>
            <a:pPr marL="337661" indent="-135255" algn="just">
              <a:lnSpc>
                <a:spcPct val="107000"/>
              </a:lnSpc>
              <a:spcAft>
                <a:spcPts val="600"/>
              </a:spcAft>
            </a:pPr>
            <a:r>
              <a:rPr lang="en-GB" sz="1400" dirty="0">
                <a:solidFill>
                  <a:srgbClr val="A6A6A6"/>
                </a:solidFill>
                <a:latin typeface="Arial" panose="020B0604020202020204" pitchFamily="34" charset="0"/>
                <a:ea typeface="Calibri" panose="020F0502020204030204" pitchFamily="34" charset="0"/>
                <a:cs typeface="Arial" panose="020B0604020202020204" pitchFamily="34" charset="0"/>
              </a:rPr>
              <a:t>⓫</a:t>
            </a:r>
            <a:r>
              <a:rPr lang="en-GB" sz="160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hybridivoimansiirto</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ladattava</a:t>
            </a:r>
            <a:r>
              <a:rPr lang="en-GB" sz="1600" b="1" dirty="0">
                <a:latin typeface="Arial" panose="020B0604020202020204" pitchFamily="34" charset="0"/>
                <a:ea typeface="Calibri" panose="020F0502020204030204" pitchFamily="34" charset="0"/>
                <a:cs typeface="Arial" panose="020B0604020202020204" pitchFamily="34" charset="0"/>
              </a:rPr>
              <a:t>)</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S</a:t>
            </a:r>
            <a:r>
              <a:rPr lang="fi-FI" sz="1400" dirty="0">
                <a:effectLst/>
                <a:latin typeface="Arial" panose="020B0604020202020204" pitchFamily="34" charset="0"/>
                <a:ea typeface="Arial" panose="020B0604020202020204" pitchFamily="34" charset="0"/>
              </a:rPr>
              <a:t>atamassa käytettävien työkoneiden päivittäminen ladattaviksi hybridikoneiksi. Kuten yllä, tosin latauksen ansiosta toiminatamatka pitempi sähköllä. Mittava ilmanpäästöjen väheneminen ja dieselin käyttöä, mutta markkinoilla ei ole vielä tarjolla laitteita kaikkiin satamien tarpeisiin.</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456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hlinkClick r:id="rId2" action="ppaction://hlinksldjump"/>
            <a:extLst>
              <a:ext uri="{FF2B5EF4-FFF2-40B4-BE49-F238E27FC236}">
                <a16:creationId xmlns:a16="http://schemas.microsoft.com/office/drawing/2014/main" id="{6DDC6E23-3326-46D9-99AE-7BC9ABDB7E22}"/>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7E3A3403-A0B5-4B73-D7A4-D5D9D8951FB2}"/>
              </a:ext>
            </a:extLst>
          </p:cNvPr>
          <p:cNvSpPr txBox="1"/>
          <p:nvPr/>
        </p:nvSpPr>
        <p:spPr>
          <a:xfrm>
            <a:off x="179512" y="512862"/>
            <a:ext cx="8337551" cy="2732223"/>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VAIHTOEHTOISET POLTTOAINEET:</a:t>
            </a:r>
            <a:endParaRPr lang="en-GB" sz="1350" dirty="0">
              <a:solidFill>
                <a:srgbClr val="A6A6A6"/>
              </a:solidFill>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350" dirty="0">
                <a:solidFill>
                  <a:srgbClr val="A6A6A6"/>
                </a:solidFill>
                <a:latin typeface="Arial" panose="020B0604020202020204" pitchFamily="34" charset="0"/>
                <a:ea typeface="Calibri" panose="020F0502020204030204" pitchFamily="34" charset="0"/>
                <a:cs typeface="Arial" panose="020B0604020202020204" pitchFamily="34" charset="0"/>
              </a:rPr>
              <a:t>⓬</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voimansiirron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sähköistäminen</a:t>
            </a:r>
            <a:r>
              <a:rPr lang="en-GB" sz="1600" b="1" dirty="0">
                <a:latin typeface="Arial" panose="020B0604020202020204" pitchFamily="34" charset="0"/>
                <a:ea typeface="Calibri" panose="020F0502020204030204" pitchFamily="34" charset="0"/>
                <a:cs typeface="Arial" panose="020B0604020202020204" pitchFamily="34" charset="0"/>
              </a:rPr>
              <a:t> </a:t>
            </a: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T</a:t>
            </a:r>
            <a:r>
              <a:rPr lang="fi-FI" sz="1400" dirty="0">
                <a:effectLst/>
                <a:latin typeface="Arial" panose="020B0604020202020204" pitchFamily="34" charset="0"/>
                <a:ea typeface="Arial" panose="020B0604020202020204" pitchFamily="34" charset="0"/>
              </a:rPr>
              <a:t>yökoneiston sähköistäminen. Akkuja käyttäviä sähköajoneuvoja varten täytyy pystyttää kattava latausverkko satamaan. Polttokennoteknologiaa hyödyntävät ajoneuvot eivät tarvitse akkua, vaan ne tuottavat itse tarvitsemansa sähköenergian esimerkiksi vedystä. Polttokennoon pohjautuva ajoneuvo voi kuluttaa kaksi kertaa enemmän energiaa kuin akulla toimiva ajoneuvo. Alentuneiden päästöjen ja melun lisäksi mahdollistavat myös käytön sisätiloissa, mutta kyseessä on kallis ratkaistu. Latausajat voivat vaikuttaa myös ajoneuvojen käytettävyyteen. Vetyyn pohjautuvat polttokennoratkaisut vaativat vielä lisäkehittämistä varsinkin vedyn turvalliseen käyttöön liittyen. </a:t>
            </a:r>
            <a:r>
              <a:rPr lang="fi-FI" sz="1400" i="1" dirty="0">
                <a:effectLst/>
                <a:latin typeface="Arial" panose="020B0604020202020204" pitchFamily="34" charset="0"/>
                <a:ea typeface="Arial" panose="020B0604020202020204" pitchFamily="34" charset="0"/>
              </a:rPr>
              <a:t>Hiilijalanjäljen vähentämisen potentiaali, 11–20 prosenttia.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0140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1645515"/>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UUSITUVAN ENERGIAN RATKAISUT:</a:t>
            </a:r>
          </a:p>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❶</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osta</a:t>
            </a:r>
            <a:r>
              <a:rPr lang="en-GB" sz="160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a:t>
            </a:r>
            <a:r>
              <a:rPr lang="en-GB" sz="1600" b="1" dirty="0" err="1">
                <a:latin typeface="Arial" panose="020B0604020202020204" pitchFamily="34" charset="0"/>
                <a:ea typeface="Calibri" panose="020F0502020204030204" pitchFamily="34" charset="0"/>
                <a:cs typeface="Arial" panose="020B0604020202020204" pitchFamily="34" charset="0"/>
              </a:rPr>
              <a:t>vihreää</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energiaa</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S</a:t>
            </a:r>
            <a:r>
              <a:rPr lang="fi-FI" sz="1400" dirty="0">
                <a:effectLst/>
                <a:latin typeface="Arial" panose="020B0604020202020204" pitchFamily="34" charset="0"/>
                <a:ea typeface="Arial" panose="020B0604020202020204" pitchFamily="34" charset="0"/>
              </a:rPr>
              <a:t>isällytä sataman sähkösopimukseen vihreää energiaa. Yksinkertainen ja nopea tapa vähentää hiilijalanjälkeä satamassa (alle 5 %), joka sopii kaikille satamille. </a:t>
            </a:r>
            <a:r>
              <a:rPr lang="fi-FI" sz="1400" i="1" dirty="0">
                <a:effectLst/>
                <a:latin typeface="Arial" panose="020B0604020202020204" pitchFamily="34" charset="0"/>
                <a:ea typeface="Arial" panose="020B0604020202020204" pitchFamily="34" charset="0"/>
              </a:rPr>
              <a:t>Hiilijalanjäljen vähentämisen potentiaali, 0,8 prosentista 3,5 prosenttiin.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0884D7DC-6B10-400A-BEB0-146F6C41D31E}"/>
              </a:ext>
            </a:extLst>
          </p:cNvPr>
          <p:cNvSpPr txBox="1"/>
          <p:nvPr/>
        </p:nvSpPr>
        <p:spPr>
          <a:xfrm>
            <a:off x="306343" y="2419855"/>
            <a:ext cx="8337551" cy="1601529"/>
          </a:xfrm>
          <a:prstGeom prst="rect">
            <a:avLst/>
          </a:prstGeom>
          <a:noFill/>
        </p:spPr>
        <p:txBody>
          <a:bodyPr wrap="square">
            <a:spAutoFit/>
          </a:bodyPr>
          <a:lstStyle/>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❷</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aurinkosähköjärjestelmä</a:t>
            </a:r>
          </a:p>
          <a:p>
            <a:pPr marL="337661" indent="-135255">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effectLst/>
                <a:latin typeface="Arial" panose="020B0604020202020204" pitchFamily="34" charset="0"/>
                <a:ea typeface="Arial" panose="020B0604020202020204" pitchFamily="34" charset="0"/>
                <a:cs typeface="Arial" panose="020B0604020202020204" pitchFamily="34" charset="0"/>
              </a:rPr>
              <a:t>Aurinkosähkön tuotanto satama-alueella. Yleinen, myös satamissa toteutettu tapa tuottaa uusitutuvaa energiaa. Aurinkopaneelit sijoitetaan yleensä esimerkiksi varastorakennusten katoille ja seinille. EVISA-hankkeessa on kehitetty helppokäyttöinen työkalu, jonka avulla voi selvittää satama-alueen aurinkoenergiapotentiaali ja investoinnin kannattavuus. Investointi voi maksaa itsensä takaisin jopa viidessä vuodessa. </a:t>
            </a:r>
            <a:r>
              <a:rPr lang="fi-FI" sz="1400" i="1" dirty="0">
                <a:effectLst/>
                <a:latin typeface="Arial" panose="020B0604020202020204" pitchFamily="34" charset="0"/>
                <a:ea typeface="Arial" panose="020B0604020202020204" pitchFamily="34" charset="0"/>
                <a:cs typeface="Arial" panose="020B0604020202020204" pitchFamily="34" charset="0"/>
              </a:rPr>
              <a:t>Hiilijalanjäljen vähentämisen potentiaali alle prosentti.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A39B97BE-465C-45F4-AD53-DC7D9BFCB2A2}"/>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AC27D501-D063-4528-31D9-195E6F049C02}"/>
              </a:ext>
            </a:extLst>
          </p:cNvPr>
          <p:cNvSpPr txBox="1"/>
          <p:nvPr/>
        </p:nvSpPr>
        <p:spPr>
          <a:xfrm>
            <a:off x="306342" y="4077072"/>
            <a:ext cx="8337551" cy="1634422"/>
          </a:xfrm>
          <a:prstGeom prst="rect">
            <a:avLst/>
          </a:prstGeom>
          <a:noFill/>
        </p:spPr>
        <p:txBody>
          <a:bodyPr wrap="square">
            <a:spAutoFit/>
          </a:bodyPr>
          <a:lstStyle/>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❸</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tuulivoima</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T</a:t>
            </a:r>
            <a:r>
              <a:rPr lang="fi-FI" sz="1400" dirty="0">
                <a:effectLst/>
                <a:latin typeface="Arial" panose="020B0604020202020204" pitchFamily="34" charset="0"/>
                <a:ea typeface="Arial" panose="020B0604020202020204" pitchFamily="34" charset="0"/>
              </a:rPr>
              <a:t>uulisähkön tuotanto satama-alueella. Parhaimmat tuuliolosuhteet löytyvät yleensä rannikoilta ja ylänköalueilta, joten sopii myös satamille. Haittapuolia ovat turbiinien vaatima tila, niiden synnyttämä melusaaste ja lintukuolemat.  Toisaalta kyseessä päästötön energiantuotanto,          joka voi pienentää hiilijalanjälkeä joissain määrin (jopa 5 % saakka).  </a:t>
            </a:r>
            <a:r>
              <a:rPr lang="fi-FI" sz="1400" i="1" dirty="0">
                <a:effectLst/>
                <a:latin typeface="Arial" panose="020B0604020202020204" pitchFamily="34" charset="0"/>
                <a:ea typeface="Arial" panose="020B0604020202020204" pitchFamily="34" charset="0"/>
              </a:rPr>
              <a:t>Hiilijalanjäljen     vähentämisen potentiaali, alle prosentti.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6771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91655E-E816-40BD-8364-853F695F4F4F}"/>
              </a:ext>
            </a:extLst>
          </p:cNvPr>
          <p:cNvSpPr txBox="1"/>
          <p:nvPr/>
        </p:nvSpPr>
        <p:spPr>
          <a:xfrm>
            <a:off x="323528" y="512862"/>
            <a:ext cx="8337551" cy="1810176"/>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UUSITUVAN ENERGIAN RATKAISUT:</a:t>
            </a:r>
          </a:p>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❹</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vesivoima</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effectLst/>
                <a:latin typeface="Arial" panose="020B0604020202020204" pitchFamily="34" charset="0"/>
                <a:ea typeface="Arial" panose="020B0604020202020204" pitchFamily="34" charset="0"/>
                <a:cs typeface="Arial" panose="020B0604020202020204" pitchFamily="34" charset="0"/>
              </a:rPr>
              <a:t>	Sähkön tuotanto vesivoimalla. Voimanlähteenä voidaan käyttää virtaavaa jokea, vuorovettä ja aaltovoimaa. Näistä kaksi viimeisintä vaativat toteutukseen suuren alueen, joka voi häiritä sataman muita toimintoja. Päästövapaa energiantuotantotapa. </a:t>
            </a:r>
            <a:r>
              <a:rPr lang="fi-FI" sz="1400" i="1" dirty="0">
                <a:effectLst/>
                <a:latin typeface="Arial" panose="020B0604020202020204" pitchFamily="34" charset="0"/>
                <a:ea typeface="Arial" panose="020B0604020202020204" pitchFamily="34" charset="0"/>
                <a:cs typeface="Arial" panose="020B0604020202020204" pitchFamily="34" charset="0"/>
              </a:rPr>
              <a:t>Hiilijalanjäljen vähentämisen potentiaali, 0–4 prosenttia.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C1D46F14-5236-44A5-B14F-25B7A5B61574}"/>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99AE78C9-5D5B-5FB5-A300-11B404A04535}"/>
              </a:ext>
            </a:extLst>
          </p:cNvPr>
          <p:cNvSpPr txBox="1"/>
          <p:nvPr/>
        </p:nvSpPr>
        <p:spPr>
          <a:xfrm>
            <a:off x="323527" y="2420888"/>
            <a:ext cx="8337551" cy="1864934"/>
          </a:xfrm>
          <a:prstGeom prst="rect">
            <a:avLst/>
          </a:prstGeom>
          <a:noFill/>
        </p:spPr>
        <p:txBody>
          <a:bodyPr wrap="square">
            <a:spAutoFit/>
          </a:bodyPr>
          <a:lstStyle/>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❺</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biokaasu</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E</a:t>
            </a:r>
            <a:r>
              <a:rPr lang="fi-FI" sz="1400" dirty="0">
                <a:effectLst/>
                <a:latin typeface="Arial" panose="020B0604020202020204" pitchFamily="34" charset="0"/>
                <a:ea typeface="Arial" panose="020B0604020202020204" pitchFamily="34" charset="0"/>
              </a:rPr>
              <a:t>nergian tuottaminen mädättämällä orgaanista jätettä. Voi olla potentiaalinen energiantuotantotapa, mikäli saatavilla on syötettä (jätevettä, ruokajätettä tai muuta orgaanista jätettä) tätä tarkoitusta varten. Haittapuolia ovat hajuhaitat, tila- ja varsinkin lämpötilavaatimukset, sillä prosessin lämpötila tulee pitää 37 asteessa ympäri vuoden. Tämä vaatii paljon energiaa talvella. Lisäksi </a:t>
            </a:r>
            <a:r>
              <a:rPr lang="fi-FI" sz="1400" dirty="0" err="1">
                <a:effectLst/>
                <a:latin typeface="Arial" panose="020B0604020202020204" pitchFamily="34" charset="0"/>
                <a:ea typeface="Arial" panose="020B0604020202020204" pitchFamily="34" charset="0"/>
              </a:rPr>
              <a:t>fermentaation</a:t>
            </a:r>
            <a:r>
              <a:rPr lang="fi-FI" sz="1400" dirty="0">
                <a:effectLst/>
                <a:latin typeface="Arial" panose="020B0604020202020204" pitchFamily="34" charset="0"/>
                <a:ea typeface="Arial" panose="020B0604020202020204" pitchFamily="34" charset="0"/>
              </a:rPr>
              <a:t> jäännökset tulee kuljettaa pois prosessin päätyttyä. Hyötynä on päästövapaa energia, jonka lopputuotokselle voi löytyä jälkimarkkinoita. </a:t>
            </a:r>
            <a:r>
              <a:rPr lang="fi-FI" sz="1400" i="1" dirty="0">
                <a:effectLst/>
                <a:latin typeface="Arial" panose="020B0604020202020204" pitchFamily="34" charset="0"/>
                <a:ea typeface="Arial" panose="020B0604020202020204" pitchFamily="34" charset="0"/>
              </a:rPr>
              <a:t>Hiilijalanjäljen vähenemisen potentiaali, 0–4 prosenttia.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0CD35D29-F80B-1F55-4886-F262E6DD7976}"/>
              </a:ext>
            </a:extLst>
          </p:cNvPr>
          <p:cNvSpPr txBox="1"/>
          <p:nvPr/>
        </p:nvSpPr>
        <p:spPr>
          <a:xfrm>
            <a:off x="251520" y="4310812"/>
            <a:ext cx="8337551" cy="1107547"/>
          </a:xfrm>
          <a:prstGeom prst="rect">
            <a:avLst/>
          </a:prstGeom>
          <a:noFill/>
        </p:spPr>
        <p:txBody>
          <a:bodyPr wrap="square">
            <a:spAutoFit/>
          </a:bodyPr>
          <a:lstStyle/>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❻</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maalämpö</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M</a:t>
            </a:r>
            <a:r>
              <a:rPr lang="fi-FI" sz="1400" dirty="0">
                <a:effectLst/>
                <a:latin typeface="Arial" panose="020B0604020202020204" pitchFamily="34" charset="0"/>
                <a:ea typeface="Arial" panose="020B0604020202020204" pitchFamily="34" charset="0"/>
              </a:rPr>
              <a:t>aanalaisen lämpöenergian muuntaminen sähkö- tai lämpöenergiaksi. Etuna muihin uusiutuviin energianlähteisiin on jatkuva energian saanti. Esimerkiksi Tukholman satama maalämpöenergiaa. </a:t>
            </a:r>
            <a:r>
              <a:rPr lang="fi-FI" sz="1400" i="1" dirty="0">
                <a:effectLst/>
                <a:latin typeface="Arial" panose="020B0604020202020204" pitchFamily="34" charset="0"/>
                <a:ea typeface="Arial" panose="020B0604020202020204" pitchFamily="34" charset="0"/>
              </a:rPr>
              <a:t>Hiilijalanjäljen vähenemisen potentiaali, 7–20 prosenttia.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173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0A4AF94B-8948-4B9F-B321-41413E7BD067}"/>
              </a:ext>
            </a:extLst>
          </p:cNvPr>
          <p:cNvSpPr txBox="1"/>
          <p:nvPr/>
        </p:nvSpPr>
        <p:spPr>
          <a:xfrm>
            <a:off x="393699" y="524067"/>
            <a:ext cx="3384550" cy="5257914"/>
          </a:xfrm>
          <a:prstGeom prst="rect">
            <a:avLst/>
          </a:prstGeom>
          <a:noFill/>
        </p:spPr>
        <p:txBody>
          <a:bodyPr wrap="square" rtlCol="0">
            <a:spAutoFit/>
          </a:bodyPr>
          <a:lstStyle/>
          <a:p>
            <a:pPr marL="337661" indent="-135255" algn="just">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MITTARIT:</a:t>
            </a:r>
          </a:p>
          <a:p>
            <a:pPr marL="337661" indent="-135255">
              <a:lnSpc>
                <a:spcPct val="107000"/>
              </a:lnSpc>
              <a:spcAft>
                <a:spcPts val="600"/>
              </a:spcAft>
            </a:pPr>
            <a:r>
              <a:rPr lang="en-GB" sz="1200" dirty="0">
                <a:latin typeface="Arial" panose="020B0604020202020204" pitchFamily="34" charset="0"/>
                <a:ea typeface="Calibri" panose="020F0502020204030204" pitchFamily="34" charset="0"/>
                <a:cs typeface="Arial" panose="020B0604020202020204" pitchFamily="34" charset="0"/>
              </a:rPr>
              <a:t>❶ </a:t>
            </a:r>
            <a:r>
              <a:rPr lang="en-GB" sz="1200" dirty="0">
                <a:latin typeface="Arial" panose="020B0604020202020204" pitchFamily="34" charset="0"/>
                <a:ea typeface="Calibri" panose="020F0502020204030204" pitchFamily="34" charset="0"/>
                <a:cs typeface="Arial" panose="020B0604020202020204" pitchFamily="34" charset="0"/>
                <a:hlinkClick r:id="rId2" action="ppaction://hlinksldjump"/>
              </a:rPr>
              <a:t>aluksen ympäristöseurantajärjestelmä</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latin typeface="Arial" panose="020B0604020202020204" pitchFamily="34" charset="0"/>
                <a:ea typeface="Calibri" panose="020F0502020204030204" pitchFamily="34" charset="0"/>
                <a:cs typeface="Arial" panose="020B0604020202020204" pitchFamily="34" charset="0"/>
              </a:rPr>
              <a:t>❷ </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satama-alueen ja rakennusten lisämittarit</a:t>
            </a:r>
            <a:endParaRPr lang="fi-FI" sz="1200" dirty="0">
              <a:solidFill>
                <a:srgbClr val="00549F"/>
              </a:solidFill>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latin typeface="Arial" panose="020B0604020202020204" pitchFamily="34" charset="0"/>
                <a:ea typeface="Calibri" panose="020F0502020204030204" pitchFamily="34" charset="0"/>
                <a:cs typeface="Arial" panose="020B0604020202020204" pitchFamily="34" charset="0"/>
              </a:rPr>
              <a:t>❸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kulutusmittarit</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lämmitys</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sähkö</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ja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muu</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 vesi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kuuma</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ja kylmä) /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valaistus</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sähköinen</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ilmanvaihto</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polttoaine</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bensiini</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diesel, </a:t>
            </a:r>
            <a:r>
              <a:rPr lang="en-GB" sz="1200" dirty="0" err="1">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kaasu</a:t>
            </a:r>
            <a:r>
              <a:rPr lang="en-GB" sz="1200" dirty="0">
                <a:solidFill>
                  <a:srgbClr val="00549F"/>
                </a:solidFill>
                <a:latin typeface="Arial" panose="020B0604020202020204" pitchFamily="34" charset="0"/>
                <a:ea typeface="Calibri" panose="020F050202020403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a:t>
            </a:r>
            <a:endParaRPr lang="fi-FI" sz="1200" dirty="0">
              <a:solidFill>
                <a:srgbClr val="00549F"/>
              </a:solidFill>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latin typeface="Arial" panose="020B0604020202020204" pitchFamily="34" charset="0"/>
                <a:ea typeface="Calibri" panose="020F0502020204030204" pitchFamily="34" charset="0"/>
                <a:cs typeface="Arial" panose="020B0604020202020204" pitchFamily="34" charset="0"/>
              </a:rPr>
              <a:t>❹ </a:t>
            </a:r>
            <a:r>
              <a:rPr lang="fi-FI" sz="1200" dirty="0">
                <a:latin typeface="Arial" panose="020B0604020202020204" pitchFamily="34" charset="0"/>
                <a:ea typeface="Calibri" panose="020F0502020204030204" pitchFamily="34" charset="0"/>
                <a:cs typeface="Arial" panose="020B0604020202020204" pitchFamily="34" charset="0"/>
                <a:hlinkClick r:id="rId4" action="ppaction://hlinksldjump"/>
              </a:rPr>
              <a:t>verkkomittausjärjestelmän asentaminen</a:t>
            </a: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endParaRPr lang="fi-FI" sz="9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r>
              <a:rPr lang="fi-FI" sz="1600" b="1" dirty="0">
                <a:latin typeface="Arial" panose="020B0604020202020204" pitchFamily="34" charset="0"/>
                <a:ea typeface="Segoe UI Symbol" panose="020B0502040204020203" pitchFamily="34" charset="0"/>
                <a:cs typeface="Arial" panose="020B0604020202020204" pitchFamily="34" charset="0"/>
              </a:rPr>
              <a:t>LÄMMITYS:</a:t>
            </a:r>
          </a:p>
          <a:p>
            <a:pPr marL="337661" indent="-135255">
              <a:lnSpc>
                <a:spcPct val="107000"/>
              </a:lnSpc>
              <a:spcAft>
                <a:spcPts val="600"/>
              </a:spcAft>
            </a:pPr>
            <a:r>
              <a:rPr lang="en-GB" sz="1200" dirty="0">
                <a:solidFill>
                  <a:srgbClr val="7030A0"/>
                </a:solidFill>
                <a:latin typeface="Arial" panose="020B0604020202020204" pitchFamily="34" charset="0"/>
                <a:ea typeface="Calibri" panose="020F0502020204030204" pitchFamily="34" charset="0"/>
                <a:cs typeface="Arial" panose="020B0604020202020204" pitchFamily="34" charset="0"/>
              </a:rPr>
              <a:t>❶</a:t>
            </a:r>
            <a:r>
              <a:rPr lang="en-GB" sz="1200" dirty="0">
                <a:solidFill>
                  <a:srgbClr val="ED7D31"/>
                </a:solidFill>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4" action="ppaction://hlinksldjump"/>
              </a:rPr>
              <a:t>kaukolämpö / -jäähdytys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7030A0"/>
                </a:solidFill>
                <a:latin typeface="Arial" panose="020B0604020202020204" pitchFamily="34" charset="0"/>
                <a:ea typeface="Calibri" panose="020F0502020204030204" pitchFamily="34" charset="0"/>
                <a:cs typeface="Arial" panose="020B0604020202020204" pitchFamily="34" charset="0"/>
              </a:rPr>
              <a:t>❷</a:t>
            </a:r>
            <a:r>
              <a:rPr lang="en-GB"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4" action="ppaction://hlinksldjump"/>
              </a:rPr>
              <a:t>merivesilämpöpumput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endParaRPr lang="fi-FI" sz="9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endParaRPr lang="en-GB" sz="9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VALAISTUS:</a:t>
            </a:r>
          </a:p>
          <a:p>
            <a:pPr marL="337661" indent="-135255">
              <a:lnSpc>
                <a:spcPct val="107000"/>
              </a:lnSpc>
              <a:spcAft>
                <a:spcPts val="600"/>
              </a:spcAft>
            </a:pPr>
            <a:r>
              <a:rPr lang="en-GB" sz="1200" dirty="0">
                <a:solidFill>
                  <a:srgbClr val="FFC000"/>
                </a:solidFill>
                <a:latin typeface="Arial" panose="020B0604020202020204" pitchFamily="34" charset="0"/>
                <a:ea typeface="Calibri" panose="020F0502020204030204" pitchFamily="34" charset="0"/>
                <a:cs typeface="Arial" panose="020B0604020202020204" pitchFamily="34" charset="0"/>
              </a:rPr>
              <a:t>❶ </a:t>
            </a:r>
            <a:r>
              <a:rPr lang="fi-FI" sz="1200" dirty="0">
                <a:latin typeface="Arial" panose="020B0604020202020204" pitchFamily="34" charset="0"/>
                <a:ea typeface="Calibri" panose="020F0502020204030204" pitchFamily="34" charset="0"/>
                <a:cs typeface="Arial" panose="020B0604020202020204" pitchFamily="34" charset="0"/>
                <a:hlinkClick r:id="rId5" action="ppaction://hlinksldjump"/>
              </a:rPr>
              <a:t>LED-valaistus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FFC000"/>
                </a:solidFill>
                <a:latin typeface="Arial" panose="020B0604020202020204" pitchFamily="34" charset="0"/>
                <a:ea typeface="Calibri" panose="020F0502020204030204" pitchFamily="34" charset="0"/>
                <a:cs typeface="Arial" panose="020B0604020202020204" pitchFamily="34" charset="0"/>
              </a:rPr>
              <a:t>❷</a:t>
            </a:r>
            <a:r>
              <a:rPr lang="en-GB"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5" action="ppaction://hlinksldjump"/>
              </a:rPr>
              <a:t>mukautuva valaistusjärjestelmä</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FFC000"/>
                </a:solidFill>
                <a:latin typeface="Arial" panose="020B0604020202020204" pitchFamily="34" charset="0"/>
                <a:ea typeface="Calibri" panose="020F0502020204030204" pitchFamily="34" charset="0"/>
                <a:cs typeface="Arial" panose="020B0604020202020204" pitchFamily="34" charset="0"/>
              </a:rPr>
              <a:t>❸</a:t>
            </a:r>
            <a:r>
              <a:rPr lang="en-GB"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6" action="ppaction://hlinksldjump"/>
              </a:rPr>
              <a:t>LED-valonheittimet ja kävelytievalot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endParaRPr lang="en-GB" sz="900" dirty="0">
              <a:latin typeface="Calibri" panose="020F0502020204030204" pitchFamily="34" charset="0"/>
              <a:ea typeface="Calibri" panose="020F050202020403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A702FB7A-7870-4FFE-980D-CA48DA6D5B1A}"/>
              </a:ext>
            </a:extLst>
          </p:cNvPr>
          <p:cNvSpPr txBox="1"/>
          <p:nvPr/>
        </p:nvSpPr>
        <p:spPr>
          <a:xfrm>
            <a:off x="4572000" y="520233"/>
            <a:ext cx="4070351" cy="2968505"/>
          </a:xfrm>
          <a:prstGeom prst="rect">
            <a:avLst/>
          </a:prstGeom>
          <a:noFill/>
        </p:spPr>
        <p:txBody>
          <a:bodyPr wrap="square" rtlCol="0">
            <a:spAutoFit/>
          </a:bodyPr>
          <a:lstStyle/>
          <a:p>
            <a:pPr marL="337661" indent="-135255" algn="just">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RAKENNUKSET</a:t>
            </a:r>
            <a:r>
              <a:rPr lang="en-GB" sz="900" b="1" dirty="0">
                <a:latin typeface="Arial" panose="020B0604020202020204" pitchFamily="34" charset="0"/>
                <a:ea typeface="Calibri" panose="020F0502020204030204" pitchFamily="34" charset="0"/>
                <a:cs typeface="Arial" panose="020B0604020202020204" pitchFamily="34" charset="0"/>
              </a:rPr>
              <a:t>:</a:t>
            </a: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❶</a:t>
            </a:r>
            <a:r>
              <a:rPr lang="en-GB"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7" action="ppaction://hlinksldjump"/>
              </a:rPr>
              <a:t>seinien maalaaminen valkoiseksi/ikkunoiden lisääminen</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❷</a:t>
            </a:r>
            <a:r>
              <a:rPr lang="en-GB"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7" action="ppaction://hlinksldjump"/>
              </a:rPr>
              <a:t>ilmaverhon asentaminen</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❸</a:t>
            </a:r>
            <a:r>
              <a:rPr lang="fi-FI" sz="1200" dirty="0">
                <a:solidFill>
                  <a:srgbClr val="4472C4"/>
                </a:solidFill>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8" action="ppaction://hlinksldjump"/>
              </a:rPr>
              <a:t>HVAC-järjestelmän optimointi</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❹</a:t>
            </a:r>
            <a:r>
              <a:rPr lang="en-GB"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8" action="ppaction://hlinksldjump"/>
              </a:rPr>
              <a:t>eristykset</a:t>
            </a: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❺ </a:t>
            </a:r>
            <a:r>
              <a:rPr lang="fi-FI" sz="1200" dirty="0">
                <a:latin typeface="Arial" panose="020B0604020202020204" pitchFamily="34" charset="0"/>
                <a:ea typeface="Calibri" panose="020F0502020204030204" pitchFamily="34" charset="0"/>
                <a:cs typeface="Arial" panose="020B0604020202020204" pitchFamily="34" charset="0"/>
                <a:hlinkClick r:id="rId9" action="ppaction://hlinksldjump"/>
              </a:rPr>
              <a:t>lähes nollaenergiarakennus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a:solidFill>
                  <a:srgbClr val="4472C4"/>
                </a:solidFill>
                <a:latin typeface="Arial" panose="020B0604020202020204" pitchFamily="34" charset="0"/>
                <a:ea typeface="Calibri" panose="020F0502020204030204" pitchFamily="34" charset="0"/>
                <a:cs typeface="Arial" panose="020B0604020202020204" pitchFamily="34" charset="0"/>
              </a:rPr>
              <a:t>❻ </a:t>
            </a:r>
            <a:r>
              <a:rPr lang="fi-FI" sz="1200">
                <a:latin typeface="Arial" panose="020B0604020202020204" pitchFamily="34" charset="0"/>
                <a:ea typeface="Calibri" panose="020F0502020204030204" pitchFamily="34" charset="0"/>
                <a:cs typeface="Arial" panose="020B0604020202020204" pitchFamily="34" charset="0"/>
                <a:hlinkClick r:id="rId9" action="ppaction://hlinksldjump"/>
              </a:rPr>
              <a:t>tarveohjattu </a:t>
            </a:r>
            <a:r>
              <a:rPr lang="fi-FI" sz="1200" dirty="0">
                <a:latin typeface="Arial" panose="020B0604020202020204" pitchFamily="34" charset="0"/>
                <a:ea typeface="Calibri" panose="020F0502020204030204" pitchFamily="34" charset="0"/>
                <a:cs typeface="Arial" panose="020B0604020202020204" pitchFamily="34" charset="0"/>
                <a:hlinkClick r:id="rId9" action="ppaction://hlinksldjump"/>
              </a:rPr>
              <a:t>ilmanvaihtojärjestelmä</a:t>
            </a:r>
            <a:endParaRPr lang="en-GB" sz="1200" dirty="0">
              <a:solidFill>
                <a:srgbClr val="4472C4"/>
              </a:solidFill>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❼ </a:t>
            </a:r>
            <a:r>
              <a:rPr lang="fi-FI" sz="1200" dirty="0">
                <a:latin typeface="Arial" panose="020B0604020202020204" pitchFamily="34" charset="0"/>
                <a:ea typeface="Calibri" panose="020F0502020204030204" pitchFamily="34" charset="0"/>
                <a:cs typeface="Arial" panose="020B0604020202020204" pitchFamily="34" charset="0"/>
                <a:hlinkClick r:id="rId9" action="ppaction://hlinksldjump"/>
              </a:rPr>
              <a:t>ilmanlämpötilan säätäminen </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4472C4"/>
                </a:solidFill>
                <a:latin typeface="Arial" panose="020B0604020202020204" pitchFamily="34" charset="0"/>
                <a:ea typeface="Calibri" panose="020F0502020204030204" pitchFamily="34" charset="0"/>
                <a:cs typeface="Arial" panose="020B0604020202020204" pitchFamily="34" charset="0"/>
              </a:rPr>
              <a:t>❽ </a:t>
            </a:r>
            <a:r>
              <a:rPr lang="fi-FI" sz="1200" dirty="0">
                <a:latin typeface="Arial" panose="020B0604020202020204" pitchFamily="34" charset="0"/>
                <a:ea typeface="Calibri" panose="020F0502020204030204" pitchFamily="34" charset="0"/>
                <a:cs typeface="Arial" panose="020B0604020202020204" pitchFamily="34" charset="0"/>
                <a:hlinkClick r:id="rId10" action="ppaction://hlinksldjump"/>
              </a:rPr>
              <a:t>viherkatto</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endParaRPr lang="en-GB" sz="9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5711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hlinkClick r:id="rId2" action="ppaction://hlinksldjump"/>
            <a:extLst>
              <a:ext uri="{FF2B5EF4-FFF2-40B4-BE49-F238E27FC236}">
                <a16:creationId xmlns:a16="http://schemas.microsoft.com/office/drawing/2014/main" id="{873DCF1D-879F-49D5-BF13-50B1402A202C}"/>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C05E8ABA-7BAE-7746-14B7-2DC67ED78B0D}"/>
              </a:ext>
            </a:extLst>
          </p:cNvPr>
          <p:cNvSpPr txBox="1"/>
          <p:nvPr/>
        </p:nvSpPr>
        <p:spPr>
          <a:xfrm>
            <a:off x="323528" y="512862"/>
            <a:ext cx="8337551" cy="2271199"/>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UUSITUVAN ENERGIAN RATKAISUT:</a:t>
            </a:r>
            <a:endParaRPr lang="en-GB" sz="2400" dirty="0">
              <a:solidFill>
                <a:schemeClr val="accent6"/>
              </a:solidFill>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350" dirty="0">
                <a:solidFill>
                  <a:schemeClr val="accent6"/>
                </a:solidFill>
                <a:latin typeface="Arial" panose="020B0604020202020204" pitchFamily="34" charset="0"/>
                <a:ea typeface="Calibri" panose="020F0502020204030204" pitchFamily="34" charset="0"/>
                <a:cs typeface="Arial" panose="020B0604020202020204" pitchFamily="34" charset="0"/>
              </a:rPr>
              <a:t>❼</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mikroturbiini</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E</a:t>
            </a:r>
            <a:r>
              <a:rPr lang="fi-FI" sz="1400" dirty="0">
                <a:effectLst/>
                <a:latin typeface="Arial" panose="020B0604020202020204" pitchFamily="34" charset="0"/>
                <a:ea typeface="Arial" panose="020B0604020202020204" pitchFamily="34" charset="0"/>
              </a:rPr>
              <a:t>nergiantuotanto biokaasulla (myös maakaasu mahdollinen, tällöin ei kyseessä kuitenkaan uusitutuva energia) satama-alueella. Konttikokoiset mikroturbiinit, joiden sähköntuotantoteho vaihtelee 30 kW:sta 10 MW:n. Mikroturbiinit voivat tuottaa sähkön lisäksi myös lämpöä, muita etuja ovat energiavarmuus, energiatehokkuus, ilmanpäästöjen väheneminen, kompakti koko                   ja liikuteltavuus. Vaativat kuitenkin kaasulähteen toimiakseen. </a:t>
            </a:r>
            <a:r>
              <a:rPr lang="fi-FI" sz="1400" i="1" dirty="0">
                <a:effectLst/>
                <a:latin typeface="Arial" panose="020B0604020202020204" pitchFamily="34" charset="0"/>
                <a:ea typeface="Arial" panose="020B0604020202020204" pitchFamily="34" charset="0"/>
              </a:rPr>
              <a:t>Hiilijalanjäljen                vähentämisen potentiaali, alle prosentti.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5663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2106539"/>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256223"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   ❶</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energia- / päästötavoitteet</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O</a:t>
            </a:r>
            <a:r>
              <a:rPr lang="fi-FI" sz="1400" dirty="0">
                <a:effectLst/>
                <a:latin typeface="Arial" panose="020B0604020202020204" pitchFamily="34" charset="0"/>
                <a:ea typeface="Arial" panose="020B0604020202020204" pitchFamily="34" charset="0"/>
              </a:rPr>
              <a:t>mien energia- ja päästötavoitteiden asettaminen. EVISA-hankkeessa kehitettyjen energianselvityksen sekä hiilijalanjälkilaskurin avulla voidaan määrittää sataman energiankäytön ja päästöjen lähtötilanne, jonka pohjalta voidaan asettaa tavoitteet päästöjen vähentämiseksi energiankäytön parantamiseksi. Vähennystavoitteet ilmoitetaan prosentteina lähtötilanteeseen verrattuna, joiden toteutumista seurataan säännöllisesti.</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4AD07AB6-F660-4FE4-AE91-C3621012CD6E}"/>
              </a:ext>
            </a:extLst>
          </p:cNvPr>
          <p:cNvSpPr txBox="1"/>
          <p:nvPr/>
        </p:nvSpPr>
        <p:spPr>
          <a:xfrm>
            <a:off x="318620" y="2852936"/>
            <a:ext cx="8337551" cy="2100575"/>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❷</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energianhallintajärjestelmä</a:t>
            </a:r>
            <a:r>
              <a:rPr lang="en-GB" sz="1600" b="1" dirty="0">
                <a:latin typeface="Arial" panose="020B0604020202020204" pitchFamily="34" charset="0"/>
                <a:ea typeface="Calibri" panose="020F0502020204030204" pitchFamily="34" charset="0"/>
                <a:cs typeface="Arial" panose="020B0604020202020204" pitchFamily="34" charset="0"/>
              </a:rPr>
              <a:t> </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S</a:t>
            </a:r>
            <a:r>
              <a:rPr lang="fi-FI" sz="1400" dirty="0">
                <a:effectLst/>
                <a:latin typeface="Arial" panose="020B0604020202020204" pitchFamily="34" charset="0"/>
                <a:ea typeface="Arial" panose="020B0604020202020204" pitchFamily="34" charset="0"/>
              </a:rPr>
              <a:t>ataman energiavirtojen (sähkö, valaistus, lämmitys) kokonaisvaltainen hallinta. toimenpide on energiavirtojen järjestämisestä, kontrolloimisesta ja hallitsemisesta satamassa. </a:t>
            </a:r>
            <a:r>
              <a:rPr lang="fi-FI" sz="1400" dirty="0" err="1">
                <a:effectLst/>
                <a:latin typeface="Arial" panose="020B0604020202020204" pitchFamily="34" charset="0"/>
                <a:ea typeface="Arial" panose="020B0604020202020204" pitchFamily="34" charset="0"/>
              </a:rPr>
              <a:t>EVISA:n</a:t>
            </a:r>
            <a:r>
              <a:rPr lang="fi-FI" sz="1400" dirty="0">
                <a:effectLst/>
                <a:latin typeface="Arial" panose="020B0604020202020204" pitchFamily="34" charset="0"/>
                <a:ea typeface="Arial" panose="020B0604020202020204" pitchFamily="34" charset="0"/>
              </a:rPr>
              <a:t> energiaselvitys luo pohjan tämän laatimiseksi vaihe vaiheelta, joita ovat: 1) sataman energiavision rakentaminen, 2) energianhallinnan puutteiden määrittäminen, 3) puutteet korjaavien toimenpiteiden valinta ja 4) toimenpiteiden aikataulutus. Energianhallintajärjestelmän avulla sataman kokonaisenergiankulutusta voidaan tarkemmin seurata ja tehdä tehostavia toimenpiteitä, mitkä vähentävät sataman hiilijalanjälkeä.</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Rounded Corners 3">
            <a:hlinkClick r:id="rId2" action="ppaction://hlinksldjump"/>
            <a:extLst>
              <a:ext uri="{FF2B5EF4-FFF2-40B4-BE49-F238E27FC236}">
                <a16:creationId xmlns:a16="http://schemas.microsoft.com/office/drawing/2014/main" id="{BC74D431-6B8C-4AA2-BF46-F56965453887}"/>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Tree>
    <p:extLst>
      <p:ext uri="{BB962C8B-B14F-4D97-AF65-F5344CB8AC3E}">
        <p14:creationId xmlns:p14="http://schemas.microsoft.com/office/powerpoint/2010/main" val="941229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194888" y="3212976"/>
            <a:ext cx="8337551" cy="2260106"/>
          </a:xfrm>
          <a:prstGeom prst="rect">
            <a:avLst/>
          </a:prstGeom>
          <a:noFill/>
        </p:spPr>
        <p:txBody>
          <a:bodyPr wrap="square">
            <a:spAutoFit/>
          </a:bodyPr>
          <a:lstStyle/>
          <a:p>
            <a:pPr marL="337661" indent="-135255"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❹</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älykkään sähköverkon käyttöönotto</a:t>
            </a:r>
          </a:p>
          <a:p>
            <a:pPr marL="337661" indent="-135255">
              <a:lnSpc>
                <a:spcPct val="107000"/>
              </a:lnSpc>
              <a:spcAft>
                <a:spcPts val="600"/>
              </a:spcAft>
            </a:pPr>
            <a:r>
              <a:rPr lang="fi-FI" sz="1400" dirty="0">
                <a:effectLst/>
                <a:latin typeface="Arial" panose="020B0604020202020204" pitchFamily="34" charset="0"/>
                <a:ea typeface="Arial" panose="020B0604020202020204" pitchFamily="34" charset="0"/>
              </a:rPr>
              <a:t>	Sataman energianjakelujärjestelmän päivittäminen kehittyneellä järjestelmällä, jonka osat kommunikoivat keskenään. Älykkääseen sähköverkkojärjestelmään kuuluvat energiantuotanto paikan päällä (esim. aurinkopaneelit tai tuuliturbiinit), sähkön käytönhallintajärjestelmät (esim. älykkäät mittarit, kommunikaatiolaitteet, automaatio algoritmit) ja energian varastointi (sisältäen ladattavat hybridiajoneuvot). Älykäs sähköverkko voi toimia suljettuna verkkona, mutta voi ottaa vastaan myös energiaa ulkopuolelta, kun oma tuotanto ei kata tarvetta. Älykkään sähköverkkojärjestelmän etuna on sen tehokkuus, luotettavuus ja energiaverkon turvallisuus. Haittapuolena ovat suuret investointikustannukset.</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Rectangle: Rounded Corners 2">
            <a:hlinkClick r:id="rId2" action="ppaction://hlinksldjump"/>
            <a:extLst>
              <a:ext uri="{FF2B5EF4-FFF2-40B4-BE49-F238E27FC236}">
                <a16:creationId xmlns:a16="http://schemas.microsoft.com/office/drawing/2014/main" id="{098A0C4B-AA49-4740-B954-EF69AE6DDECA}"/>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1F9389E7-5046-ED19-E4C6-67F6A9BBB8B4}"/>
              </a:ext>
            </a:extLst>
          </p:cNvPr>
          <p:cNvSpPr txBox="1"/>
          <p:nvPr/>
        </p:nvSpPr>
        <p:spPr>
          <a:xfrm>
            <a:off x="194888" y="396071"/>
            <a:ext cx="8337551" cy="3038396"/>
          </a:xfrm>
          <a:prstGeom prst="rect">
            <a:avLst/>
          </a:prstGeom>
          <a:noFill/>
        </p:spPr>
        <p:txBody>
          <a:bodyPr wrap="square">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135255" algn="just">
              <a:lnSpc>
                <a:spcPct val="107000"/>
              </a:lnSpc>
              <a:spcAft>
                <a:spcPts val="600"/>
              </a:spcAft>
            </a:pPr>
            <a:r>
              <a:rPr lang="en-GB" sz="1350" dirty="0">
                <a:solidFill>
                  <a:srgbClr val="70AD47"/>
                </a:solidFill>
                <a:latin typeface="Calibri" panose="020F0502020204030204" pitchFamily="34" charset="0"/>
                <a:ea typeface="Calibri" panose="020F0502020204030204" pitchFamily="34" charset="0"/>
                <a:cs typeface="Calibri" panose="020F0502020204030204" pitchFamily="34" charset="0"/>
              </a:rPr>
              <a:t>❸</a:t>
            </a:r>
            <a:r>
              <a:rPr lang="en-GB" sz="1350" dirty="0">
                <a:latin typeface="Calibri" panose="020F0502020204030204" pitchFamily="34" charset="0"/>
                <a:ea typeface="Calibri" panose="020F0502020204030204" pitchFamily="34" charset="0"/>
                <a:cs typeface="Calibri" panose="020F0502020204030204" pitchFamily="34" charset="0"/>
              </a:rPr>
              <a:t> </a:t>
            </a:r>
            <a:r>
              <a:rPr lang="en-GB" sz="1600" b="1" dirty="0" err="1">
                <a:ea typeface="Calibri" panose="020F0502020204030204" pitchFamily="34" charset="0"/>
                <a:cs typeface="Times New Roman" panose="02020603050405020304" pitchFamily="18" charset="0"/>
              </a:rPr>
              <a:t>energia-auditoinnit</a:t>
            </a:r>
            <a:endParaRPr lang="en-GB" sz="1600" b="1" dirty="0">
              <a:ea typeface="Calibri" panose="020F0502020204030204" pitchFamily="34" charset="0"/>
              <a:cs typeface="Times New Roman" panose="02020603050405020304" pitchFamily="18" charset="0"/>
            </a:endParaRPr>
          </a:p>
          <a:p>
            <a:pPr marL="337661" indent="-256223" algn="just">
              <a:lnSpc>
                <a:spcPct val="107000"/>
              </a:lnSpc>
              <a:spcAft>
                <a:spcPts val="600"/>
              </a:spcAft>
            </a:pPr>
            <a:r>
              <a:rPr lang="en-GB" sz="1350" b="1" dirty="0">
                <a:latin typeface="Calibri" panose="020F0502020204030204" pitchFamily="34" charset="0"/>
                <a:ea typeface="Arial" panose="020B0604020202020204" pitchFamily="34" charset="0"/>
                <a:cs typeface="Times New Roman" panose="02020603050405020304" pitchFamily="18" charset="0"/>
              </a:rPr>
              <a:t>	</a:t>
            </a:r>
            <a:r>
              <a:rPr lang="fi-FI" sz="1400" dirty="0">
                <a:latin typeface="Arial" panose="020B0604020202020204" pitchFamily="34" charset="0"/>
                <a:ea typeface="Arial" panose="020B0604020202020204" pitchFamily="34" charset="0"/>
                <a:cs typeface="Arial" panose="020B0604020202020204" pitchFamily="34" charset="0"/>
              </a:rPr>
              <a:t>S</a:t>
            </a:r>
            <a:r>
              <a:rPr lang="fi-FI" sz="1400" dirty="0">
                <a:effectLst/>
                <a:latin typeface="Arial" panose="020B0604020202020204" pitchFamily="34" charset="0"/>
                <a:ea typeface="Arial" panose="020B0604020202020204" pitchFamily="34" charset="0"/>
                <a:cs typeface="Arial" panose="020B0604020202020204" pitchFamily="34" charset="0"/>
              </a:rPr>
              <a:t>ataman energiankulutuksen arviointi. EVISA-hankkeessa kehitetyn energiaselvitystyökalun avulla voidaan laatia kokonaisvaltainen arviointi sataman energiankulutuksesta. Työkalussa huomioidaan seuraavat energiavirrat: vuosittainen sataman sähkön-, lämmön-, polttoaineen- ja vedenkulutus; sataman ajoneuvot ja niiden polttoaineenkulutus; sisätilojen ja ulkotilojen valaistusinventaario; rakennusten energiatehokkuus; biopolttoaineiden ja muiden vaihtoehtoisten polttoaineiden käyttäminen; hyödynnetyt uusiutuvat energianlähteet; ja sovelletut energiatehokkuuden toimenpiteet. Näiden tietojen pohjalta voidaan määrittää olemassa olevat energiahallinnan epäkohdat ja laatia satamalle energiatavoitteet sekä pitkäntähtäimen energiastrategia. </a:t>
            </a:r>
          </a:p>
          <a:p>
            <a:pPr marL="337661" indent="-135255" algn="just">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4523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2192" y="512862"/>
            <a:ext cx="8337551" cy="1612621"/>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256223"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   ❺</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työntekijöiden aloitejärjestelmä</a:t>
            </a:r>
          </a:p>
          <a:p>
            <a:pPr marL="337661" indent="-256223">
              <a:lnSpc>
                <a:spcPct val="107000"/>
              </a:lnSpc>
              <a:spcAft>
                <a:spcPts val="600"/>
              </a:spcAft>
            </a:pPr>
            <a:r>
              <a:rPr lang="fi-FI" sz="1600" b="1" dirty="0">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E</a:t>
            </a:r>
            <a:r>
              <a:rPr lang="fi-FI" sz="1400" dirty="0">
                <a:effectLst/>
                <a:latin typeface="Arial" panose="020B0604020202020204" pitchFamily="34" charset="0"/>
                <a:ea typeface="Arial" panose="020B0604020202020204" pitchFamily="34" charset="0"/>
                <a:cs typeface="Arial" panose="020B0604020202020204" pitchFamily="34" charset="0"/>
              </a:rPr>
              <a:t>nergia- ja ympäristöasioihin liittyvien ehdotusten kerääminen työntekijöiltä</a:t>
            </a:r>
            <a:r>
              <a:rPr lang="fi-FI" sz="1400" b="1" dirty="0">
                <a:effectLst/>
                <a:latin typeface="Arial" panose="020B0604020202020204" pitchFamily="34" charset="0"/>
                <a:ea typeface="Arial" panose="020B0604020202020204" pitchFamily="34" charset="0"/>
                <a:cs typeface="Arial" panose="020B0604020202020204" pitchFamily="34" charset="0"/>
              </a:rPr>
              <a:t>.</a:t>
            </a:r>
            <a:r>
              <a:rPr lang="fi-FI" sz="1400" dirty="0">
                <a:effectLst/>
                <a:latin typeface="Arial" panose="020B0604020202020204" pitchFamily="34" charset="0"/>
                <a:ea typeface="Arial" panose="020B0604020202020204" pitchFamily="34" charset="0"/>
                <a:cs typeface="Arial" panose="020B0604020202020204" pitchFamily="34" charset="0"/>
              </a:rPr>
              <a:t> Työntekijöiden osallistaminen sataman energia- ja ympäristötyöhön, parhaimpien esitysten palkitseminen ja käyttöön ottaminen.</a:t>
            </a:r>
            <a:r>
              <a:rPr lang="fi-FI" sz="1400" b="1" dirty="0">
                <a:effectLst/>
                <a:latin typeface="Arial" panose="020B0604020202020204" pitchFamily="34" charset="0"/>
                <a:ea typeface="Arial" panose="020B0604020202020204" pitchFamily="34" charset="0"/>
                <a:cs typeface="Arial" panose="020B0604020202020204" pitchFamily="34" charset="0"/>
              </a:rPr>
              <a:t>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31B1F7C-62F8-494D-A0D3-B26D8C4C8ACB}"/>
              </a:ext>
            </a:extLst>
          </p:cNvPr>
          <p:cNvSpPr txBox="1"/>
          <p:nvPr/>
        </p:nvSpPr>
        <p:spPr>
          <a:xfrm>
            <a:off x="322191" y="2204864"/>
            <a:ext cx="8337551" cy="1173398"/>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❻</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työntekijöiden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ympäristökoulutus</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T</a:t>
            </a:r>
            <a:r>
              <a:rPr lang="fi-FI" sz="1400" dirty="0">
                <a:effectLst/>
                <a:latin typeface="Arial" panose="020B0604020202020204" pitchFamily="34" charset="0"/>
                <a:ea typeface="Arial" panose="020B0604020202020204" pitchFamily="34" charset="0"/>
              </a:rPr>
              <a:t>yöntekijöille suunnattu ympäristökoulutus ja osallistuttaminen sataman energia- ja ympäristötyöhön. Ei vain koulutusta uusien käyttöön otettujen ratkaisujen yhteydessä, vaan laajemminkin ympäristöasioihin liittyen.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D8C33728-DA07-439B-92DF-8D5D393164B5}"/>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3AFFBDA3-8953-AC01-0512-EBCCF9B16370}"/>
              </a:ext>
            </a:extLst>
          </p:cNvPr>
          <p:cNvSpPr txBox="1"/>
          <p:nvPr/>
        </p:nvSpPr>
        <p:spPr>
          <a:xfrm>
            <a:off x="311120" y="3429000"/>
            <a:ext cx="8337551" cy="1338059"/>
          </a:xfrm>
          <a:prstGeom prst="rect">
            <a:avLst/>
          </a:prstGeom>
          <a:noFill/>
        </p:spPr>
        <p:txBody>
          <a:bodyPr wrap="square">
            <a:spAutoFit/>
          </a:bodyPr>
          <a:lstStyle/>
          <a:p>
            <a:pPr marL="337661" indent="-135255"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❼</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työntekijöiden bussikuljetukset</a:t>
            </a:r>
          </a:p>
          <a:p>
            <a:pPr marL="337661" indent="-135255">
              <a:lnSpc>
                <a:spcPct val="107000"/>
              </a:lnSpc>
              <a:spcAft>
                <a:spcPts val="600"/>
              </a:spcAft>
            </a:pPr>
            <a:r>
              <a:rPr lang="en-GB" sz="1400" dirty="0">
                <a:latin typeface="Arial" panose="020B0604020202020204" pitchFamily="34" charset="0"/>
                <a:ea typeface="Calibri" panose="020F0502020204030204" pitchFamily="34" charset="0"/>
                <a:cs typeface="Arial" panose="020B0604020202020204" pitchFamily="34" charset="0"/>
              </a:rPr>
              <a:t>	S</a:t>
            </a:r>
            <a:r>
              <a:rPr lang="fi-FI" sz="1400" dirty="0" err="1">
                <a:effectLst/>
                <a:latin typeface="Arial" panose="020B0604020202020204" pitchFamily="34" charset="0"/>
                <a:ea typeface="Arial" panose="020B0604020202020204" pitchFamily="34" charset="0"/>
              </a:rPr>
              <a:t>atama</a:t>
            </a:r>
            <a:r>
              <a:rPr lang="fi-FI" sz="1400" dirty="0">
                <a:effectLst/>
                <a:latin typeface="Arial" panose="020B0604020202020204" pitchFamily="34" charset="0"/>
                <a:ea typeface="Arial" panose="020B0604020202020204" pitchFamily="34" charset="0"/>
              </a:rPr>
              <a:t>-alueen sisäisen liikkumisen järjestäminen bussikuljetuksin. Sopii esimerkiksi pinta-alaltaan suuriin satamiin, joissa välimatkat kohteiden välillä ovat pitkät. Vähentää liikennettä ja parantaa sataman turvallisuutta, esimerkiksi Tornion </a:t>
            </a:r>
            <a:r>
              <a:rPr lang="fi-FI" sz="1400" dirty="0" err="1">
                <a:effectLst/>
                <a:latin typeface="Arial" panose="020B0604020202020204" pitchFamily="34" charset="0"/>
                <a:ea typeface="Arial" panose="020B0604020202020204" pitchFamily="34" charset="0"/>
              </a:rPr>
              <a:t>Röyttän</a:t>
            </a:r>
            <a:r>
              <a:rPr lang="fi-FI" sz="1400" dirty="0">
                <a:effectLst/>
                <a:latin typeface="Arial" panose="020B0604020202020204" pitchFamily="34" charset="0"/>
                <a:ea typeface="Arial" panose="020B0604020202020204" pitchFamily="34" charset="0"/>
              </a:rPr>
              <a:t> teollisuussatamassa siirtymiset satamasta tehdasruokalaan on järjestetty näin.</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F7A4500A-B616-3883-B4A8-F3AD0B6C9E91}"/>
              </a:ext>
            </a:extLst>
          </p:cNvPr>
          <p:cNvSpPr txBox="1"/>
          <p:nvPr/>
        </p:nvSpPr>
        <p:spPr>
          <a:xfrm>
            <a:off x="338905" y="4797152"/>
            <a:ext cx="8337551" cy="1107547"/>
          </a:xfrm>
          <a:prstGeom prst="rect">
            <a:avLst/>
          </a:prstGeom>
          <a:noFill/>
        </p:spPr>
        <p:txBody>
          <a:bodyPr wrap="square">
            <a:spAutoFit/>
          </a:bodyPr>
          <a:lstStyle/>
          <a:p>
            <a:pPr marL="337661" indent="-135255"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❽</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työsuhde</a:t>
            </a:r>
            <a:r>
              <a:rPr lang="fi-FI" sz="1600" b="1" dirty="0">
                <a:latin typeface="Arial" panose="020B0604020202020204" pitchFamily="34" charset="0"/>
                <a:ea typeface="Calibri" panose="020F0502020204030204" pitchFamily="34" charset="0"/>
                <a:cs typeface="Arial" panose="020B0604020202020204" pitchFamily="34" charset="0"/>
              </a:rPr>
              <a:t>polkupyörien tarjoaminen työntekijöille</a:t>
            </a:r>
          </a:p>
          <a:p>
            <a:pPr marL="337661" indent="-135255">
              <a:lnSpc>
                <a:spcPct val="107000"/>
              </a:lnSpc>
              <a:spcAft>
                <a:spcPts val="600"/>
              </a:spcAft>
            </a:pPr>
            <a:r>
              <a:rPr lang="fi-FI" sz="1400" dirty="0">
                <a:effectLst/>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P</a:t>
            </a:r>
            <a:r>
              <a:rPr lang="fi-FI" sz="1400" dirty="0">
                <a:effectLst/>
                <a:latin typeface="Arial" panose="020B0604020202020204" pitchFamily="34" charset="0"/>
                <a:ea typeface="Arial" panose="020B0604020202020204" pitchFamily="34" charset="0"/>
                <a:cs typeface="Arial" panose="020B0604020202020204" pitchFamily="34" charset="0"/>
              </a:rPr>
              <a:t>olkupyörien hankinta työntekijöille sataman sisäisiä matkoja ja työmatkoja varten.         Positiivinen vaikutus työntekijöiden hyvinvointiin, minkä lisäksi päästöt                                   vähenevät. </a:t>
            </a:r>
          </a:p>
        </p:txBody>
      </p:sp>
    </p:spTree>
    <p:extLst>
      <p:ext uri="{BB962C8B-B14F-4D97-AF65-F5344CB8AC3E}">
        <p14:creationId xmlns:p14="http://schemas.microsoft.com/office/powerpoint/2010/main" val="1995456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404664"/>
            <a:ext cx="8337551" cy="1382110"/>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256223"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   ❾</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energian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niputus</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256223" algn="just">
              <a:lnSpc>
                <a:spcPct val="107000"/>
              </a:lnSpc>
              <a:spcAft>
                <a:spcPts val="600"/>
              </a:spcAft>
            </a:pPr>
            <a:r>
              <a:rPr lang="en-GB" sz="1600" b="1" dirty="0">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S</a:t>
            </a:r>
            <a:r>
              <a:rPr lang="fi-FI" sz="1400" dirty="0">
                <a:effectLst/>
                <a:latin typeface="Arial" panose="020B0604020202020204" pitchFamily="34" charset="0"/>
                <a:ea typeface="Arial" panose="020B0604020202020204" pitchFamily="34" charset="0"/>
                <a:cs typeface="Arial" panose="020B0604020202020204" pitchFamily="34" charset="0"/>
              </a:rPr>
              <a:t>ähkön hankkiminen kaikille sataman käyttäjille samalta toimittajalta. Vihreän energian yhteishankinta yhdeltä toimittajalta alennettuun hintaan. </a:t>
            </a:r>
          </a:p>
        </p:txBody>
      </p:sp>
      <p:sp>
        <p:nvSpPr>
          <p:cNvPr id="3" name="TextBox 2">
            <a:extLst>
              <a:ext uri="{FF2B5EF4-FFF2-40B4-BE49-F238E27FC236}">
                <a16:creationId xmlns:a16="http://schemas.microsoft.com/office/drawing/2014/main" id="{E7593E5B-D0D5-412D-A82B-A006E16D02DF}"/>
              </a:ext>
            </a:extLst>
          </p:cNvPr>
          <p:cNvSpPr txBox="1"/>
          <p:nvPr/>
        </p:nvSpPr>
        <p:spPr>
          <a:xfrm>
            <a:off x="298526" y="1772816"/>
            <a:ext cx="8337551" cy="1601529"/>
          </a:xfrm>
          <a:prstGeom prst="rect">
            <a:avLst/>
          </a:prstGeom>
          <a:noFill/>
        </p:spPr>
        <p:txBody>
          <a:bodyPr wrap="square">
            <a:spAutoFit/>
          </a:bodyPr>
          <a:lstStyle/>
          <a:p>
            <a:pPr marL="337661" indent="-135255"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❿</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yritysten välisen hukkalämmön käyttö</a:t>
            </a:r>
          </a:p>
          <a:p>
            <a:pPr marL="337661" indent="-135255" algn="just">
              <a:lnSpc>
                <a:spcPct val="107000"/>
              </a:lnSpc>
              <a:spcAft>
                <a:spcPts val="600"/>
              </a:spcAft>
            </a:pPr>
            <a:r>
              <a:rPr lang="fi-FI" sz="1600" b="1" dirty="0">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Y</a:t>
            </a:r>
            <a:r>
              <a:rPr lang="fi-FI" sz="1400" dirty="0">
                <a:effectLst/>
                <a:latin typeface="Arial" panose="020B0604020202020204" pitchFamily="34" charset="0"/>
                <a:ea typeface="Arial" panose="020B0604020202020204" pitchFamily="34" charset="0"/>
                <a:cs typeface="Arial" panose="020B0604020202020204" pitchFamily="34" charset="0"/>
              </a:rPr>
              <a:t>hden toimijan tuottaman hukkalämmön hyödyntäminen toisen alueella sijaitsevan tahon toimesta.</a:t>
            </a:r>
            <a:r>
              <a:rPr lang="fi-FI" sz="1400" b="1" dirty="0">
                <a:effectLst/>
                <a:latin typeface="Arial" panose="020B0604020202020204" pitchFamily="34" charset="0"/>
                <a:ea typeface="Arial" panose="020B0604020202020204" pitchFamily="34" charset="0"/>
                <a:cs typeface="Arial" panose="020B0604020202020204" pitchFamily="34" charset="0"/>
              </a:rPr>
              <a:t> </a:t>
            </a:r>
            <a:r>
              <a:rPr lang="fi-FI" sz="1400" dirty="0">
                <a:effectLst/>
                <a:latin typeface="Arial" panose="020B0604020202020204" pitchFamily="34" charset="0"/>
                <a:ea typeface="Arial" panose="020B0604020202020204" pitchFamily="34" charset="0"/>
                <a:cs typeface="Arial" panose="020B0604020202020204" pitchFamily="34" charset="0"/>
              </a:rPr>
              <a:t>Varsinkin suuremmissa (tai teollisuussatamissa) satamissa voi olla toimijoita, joiden prosesseissa syntyy suuria määriä hukkalämpöä, mikä voitaisiin kerätä ja hyödyntää muualla satama-alueella.  Järkevä toimenpide niin ympäristön kannalta kuin taloudellisestikin. </a:t>
            </a:r>
            <a:r>
              <a:rPr lang="fi-FI" sz="1400" i="1" dirty="0">
                <a:effectLst/>
                <a:latin typeface="Arial" panose="020B0604020202020204" pitchFamily="34" charset="0"/>
                <a:ea typeface="Arial" panose="020B0604020202020204" pitchFamily="34" charset="0"/>
                <a:cs typeface="Arial" panose="020B0604020202020204" pitchFamily="34" charset="0"/>
              </a:rPr>
              <a:t>Hiilijalanjäljen vähentämisen potentiaali, 7–20 prosenttia.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Rectangle: Rounded Corners 3">
            <a:hlinkClick r:id="rId2" action="ppaction://hlinksldjump"/>
            <a:extLst>
              <a:ext uri="{FF2B5EF4-FFF2-40B4-BE49-F238E27FC236}">
                <a16:creationId xmlns:a16="http://schemas.microsoft.com/office/drawing/2014/main" id="{0BCC9089-A70D-4016-9855-E74052C260F3}"/>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06A7B554-319F-E607-A2B5-3230F96FDA83}"/>
              </a:ext>
            </a:extLst>
          </p:cNvPr>
          <p:cNvSpPr txBox="1"/>
          <p:nvPr/>
        </p:nvSpPr>
        <p:spPr>
          <a:xfrm>
            <a:off x="298525" y="3429000"/>
            <a:ext cx="8337551" cy="1140505"/>
          </a:xfrm>
          <a:prstGeom prst="rect">
            <a:avLst/>
          </a:prstGeom>
          <a:noFill/>
        </p:spPr>
        <p:txBody>
          <a:bodyPr wrap="square">
            <a:spAutoFit/>
          </a:bodyPr>
          <a:lstStyle/>
          <a:p>
            <a:pPr marL="337661" indent="-135255"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⓫</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Raskaiden ajoneuvojen päästöjen hallintavyöhyke</a:t>
            </a:r>
          </a:p>
          <a:p>
            <a:pPr marL="337661" indent="-256223">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latin typeface="Arial" panose="020B0604020202020204" pitchFamily="34" charset="0"/>
                <a:ea typeface="Arial" panose="020B0604020202020204" pitchFamily="34" charset="0"/>
                <a:cs typeface="Arial" panose="020B0604020202020204" pitchFamily="34" charset="0"/>
              </a:rPr>
              <a:t>S</a:t>
            </a:r>
            <a:r>
              <a:rPr lang="fi-FI" sz="1400" dirty="0">
                <a:effectLst/>
                <a:latin typeface="Arial" panose="020B0604020202020204" pitchFamily="34" charset="0"/>
                <a:ea typeface="Arial" panose="020B0604020202020204" pitchFamily="34" charset="0"/>
                <a:cs typeface="Arial" panose="020B0604020202020204" pitchFamily="34" charset="0"/>
              </a:rPr>
              <a:t>atama-aloite raskaiden ajoneuvojen tuottamien ilmanpäästöjen vähentämiseksi. Raskaiden ajo-neuvojen päästöjen tulisi vähentyä merkittävästi 2020-luvulla ja satamassa toimivien ajoneuvojen muuttaminen näiden standardien mukaisiksi auttaa sataman hiilijalanjäljen vähentämisessä.</a:t>
            </a:r>
          </a:p>
        </p:txBody>
      </p:sp>
      <p:sp>
        <p:nvSpPr>
          <p:cNvPr id="5" name="TextBox 4">
            <a:extLst>
              <a:ext uri="{FF2B5EF4-FFF2-40B4-BE49-F238E27FC236}">
                <a16:creationId xmlns:a16="http://schemas.microsoft.com/office/drawing/2014/main" id="{9F494D8A-EFED-00E8-A842-F50F48F70E33}"/>
              </a:ext>
            </a:extLst>
          </p:cNvPr>
          <p:cNvSpPr txBox="1"/>
          <p:nvPr/>
        </p:nvSpPr>
        <p:spPr>
          <a:xfrm>
            <a:off x="298524" y="4641513"/>
            <a:ext cx="8337551" cy="1403910"/>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⓬</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vaihtoehtoinen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raskasajoneuvo</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jäähdytys</a:t>
            </a:r>
            <a:r>
              <a:rPr lang="en-GB" sz="1600" b="1" dirty="0">
                <a:latin typeface="Arial" panose="020B0604020202020204" pitchFamily="34" charset="0"/>
                <a:ea typeface="Calibri" panose="020F0502020204030204" pitchFamily="34" charset="0"/>
                <a:cs typeface="Arial" panose="020B0604020202020204" pitchFamily="34" charset="0"/>
              </a:rPr>
              <a:t>: DTRU</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800" dirty="0">
                <a:effectLst/>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K</a:t>
            </a:r>
            <a:r>
              <a:rPr lang="fi-FI" sz="1400" dirty="0">
                <a:effectLst/>
                <a:latin typeface="Arial" panose="020B0604020202020204" pitchFamily="34" charset="0"/>
                <a:ea typeface="Arial" panose="020B0604020202020204" pitchFamily="34" charset="0"/>
              </a:rPr>
              <a:t>ylmäkuljetuksiin käytettävien raskaiden ajoneuvojen DTRU-jäähdytys (</a:t>
            </a:r>
            <a:r>
              <a:rPr lang="fi-FI" sz="1400" dirty="0" err="1">
                <a:effectLst/>
                <a:latin typeface="Arial" panose="020B0604020202020204" pitchFamily="34" charset="0"/>
                <a:ea typeface="Arial" panose="020B0604020202020204" pitchFamily="34" charset="0"/>
              </a:rPr>
              <a:t>Dearman</a:t>
            </a:r>
            <a:r>
              <a:rPr lang="fi-FI" sz="1400" dirty="0">
                <a:effectLst/>
                <a:latin typeface="Arial" panose="020B0604020202020204" pitchFamily="34" charset="0"/>
                <a:ea typeface="Arial" panose="020B0604020202020204" pitchFamily="34" charset="0"/>
              </a:rPr>
              <a:t>                                Transport </a:t>
            </a:r>
            <a:r>
              <a:rPr lang="fi-FI" sz="1400" dirty="0" err="1">
                <a:effectLst/>
                <a:latin typeface="Arial" panose="020B0604020202020204" pitchFamily="34" charset="0"/>
                <a:ea typeface="Arial" panose="020B0604020202020204" pitchFamily="34" charset="0"/>
              </a:rPr>
              <a:t>Refrigeration</a:t>
            </a:r>
            <a:r>
              <a:rPr lang="fi-FI" sz="1400" dirty="0">
                <a:effectLst/>
                <a:latin typeface="Arial" panose="020B0604020202020204" pitchFamily="34" charset="0"/>
                <a:ea typeface="Arial" panose="020B0604020202020204" pitchFamily="34" charset="0"/>
              </a:rPr>
              <a:t> </a:t>
            </a:r>
            <a:r>
              <a:rPr lang="fi-FI" sz="1400" dirty="0" err="1">
                <a:effectLst/>
                <a:latin typeface="Arial" panose="020B0604020202020204" pitchFamily="34" charset="0"/>
                <a:ea typeface="Arial" panose="020B0604020202020204" pitchFamily="34" charset="0"/>
              </a:rPr>
              <a:t>Unit</a:t>
            </a:r>
            <a:r>
              <a:rPr lang="fi-FI" sz="1400" dirty="0">
                <a:effectLst/>
                <a:latin typeface="Arial" panose="020B0604020202020204" pitchFamily="34" charset="0"/>
                <a:ea typeface="Arial" panose="020B0604020202020204" pitchFamily="34" charset="0"/>
              </a:rPr>
              <a:t>). Nestemäisellä typellä toimivat raskaiden                                   ajoneuvojen jäähdytysyksiköt. Alentaa päästöjä, kun jäähdytys ei                                      toimi ajoneuvon polttomoottorilla, mutta kyseessä on kallis investointi.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36087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9D6AA5-22B2-442B-8779-8A3014952A05}"/>
              </a:ext>
            </a:extLst>
          </p:cNvPr>
          <p:cNvSpPr txBox="1"/>
          <p:nvPr/>
        </p:nvSpPr>
        <p:spPr>
          <a:xfrm>
            <a:off x="251520" y="415333"/>
            <a:ext cx="8337551" cy="1645515"/>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⓭</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vaihtoehtoinen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raskasajoneuvo</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jäähdytys</a:t>
            </a:r>
            <a:r>
              <a:rPr lang="en-GB" sz="1600" b="1"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verkkoon yhdistetty</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K</a:t>
            </a:r>
            <a:r>
              <a:rPr lang="fi-FI" sz="1400" dirty="0">
                <a:effectLst/>
                <a:latin typeface="Arial" panose="020B0604020202020204" pitchFamily="34" charset="0"/>
                <a:ea typeface="Arial" panose="020B0604020202020204" pitchFamily="34" charset="0"/>
              </a:rPr>
              <a:t>ylmäkuljetuksiin käytettävien raskaiden ajoneuvojen jäähdytys verkkovirralla. Kuten yllä, mutta energia saadaan sähköverkosta ja menetelmän ympäristöystävällisyys riippuu verkkoon syötetystä energiasta.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Rectangle: Rounded Corners 4">
            <a:hlinkClick r:id="rId2" action="ppaction://hlinksldjump"/>
            <a:extLst>
              <a:ext uri="{FF2B5EF4-FFF2-40B4-BE49-F238E27FC236}">
                <a16:creationId xmlns:a16="http://schemas.microsoft.com/office/drawing/2014/main" id="{94E64656-5B92-4701-840F-66718A0CB71F}"/>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9AA35BF6-53ED-67D9-D0F6-3A2E8F0318C5}"/>
              </a:ext>
            </a:extLst>
          </p:cNvPr>
          <p:cNvSpPr txBox="1"/>
          <p:nvPr/>
        </p:nvSpPr>
        <p:spPr>
          <a:xfrm>
            <a:off x="251519" y="2125643"/>
            <a:ext cx="8337551" cy="2095445"/>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⓮</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vihreän sataman maksut</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Y</a:t>
            </a:r>
            <a:r>
              <a:rPr lang="fi-FI" sz="1400" dirty="0">
                <a:effectLst/>
                <a:latin typeface="Arial" panose="020B0604020202020204" pitchFamily="34" charset="0"/>
                <a:ea typeface="Arial" panose="020B0604020202020204" pitchFamily="34" charset="0"/>
              </a:rPr>
              <a:t>mpäristöystävällisten valintojen palkitseminen alemmilla satamamaksuilla. Mitä ympäristöystävällisempi ja vähäpäästöinen alus on, sitä vähemmän alus joutuu maksamaan käyttämistään palveluista (luotsausmaksu, turvallisuusmaksu, satamamaksu, laiturimaksu ja muut). Kannustetaan haluttuun ympäristökäyttäytymiseen, jonka ansiosta ilmanpäästöt vähenevät. Satamalla on aloite käsissään tässä, mutta järjestelmän tulisi olla läpinäkyvä. Maksualennuksen suuruuden tulisi olla myös riittävä, jotta varustamot ottaisivat nämä huomioivat ja hankkisivat ympäristöystävällisimpiä aluksia.</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5596A9BB-0B78-C167-EFC2-B8A6DFDD9632}"/>
              </a:ext>
            </a:extLst>
          </p:cNvPr>
          <p:cNvSpPr txBox="1"/>
          <p:nvPr/>
        </p:nvSpPr>
        <p:spPr>
          <a:xfrm>
            <a:off x="251519" y="4251181"/>
            <a:ext cx="8337551" cy="1338059"/>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⓯</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hidas</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höyrytys</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P</a:t>
            </a:r>
            <a:r>
              <a:rPr lang="fi-FI" sz="1400" dirty="0">
                <a:effectLst/>
                <a:latin typeface="Arial" panose="020B0604020202020204" pitchFamily="34" charset="0"/>
                <a:ea typeface="Arial" panose="020B0604020202020204" pitchFamily="34" charset="0"/>
              </a:rPr>
              <a:t>alkitsemisjärjestelmä aluksille, jotka vapaaehtoisesti vähentävät nopeutta satama-aluetta lähestyttäessä. Vähentää ilmanpäästöjä ja parantaa alusten polttoainetaloutta. Hidas höyrytys voidaan huomioida esimerkiksi alennuttuina satamamaksuina. Esimerkiksi hidasvauhti               voisi olla 12 solmua ja etäisyys satamasta 20–40 mpk.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4175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2798074"/>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⓰</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voimansiirron sähköistäminen</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S</a:t>
            </a:r>
            <a:r>
              <a:rPr lang="fi-FI" sz="1400" dirty="0">
                <a:effectLst/>
                <a:latin typeface="Arial" panose="020B0604020202020204" pitchFamily="34" charset="0"/>
                <a:ea typeface="Arial" panose="020B0604020202020204" pitchFamily="34" charset="0"/>
              </a:rPr>
              <a:t>iirtyminen sähkökäyttöisiin ajoneuvoihin. Akkuja käyttäviä sähköajoneuvoja varten täytyy pystyttää kattava latausverkko satamaan. Polttokennoteknologiaa hyödyntävät ajoneuvot eivät tarvitse akkua, vaan ne tuottavat itse tarvitsemansa sähköenergian esimerkiksi vedystä. Polttokennoon pohjautuva ajoneuvo voi kuitenkin kuluttaa kaksi kertaa enemmän energiaa kuin akulla toimiva ajoneuvo. Alentuneiden päästöjen ja melun lisäksi mahdollistavat myös käytön sisätiloissa, mutta kyseessä on kallis ratkaistu. Latausajat voivat vaikuttaa myös ajoneuvojen käytettävyyteen. Vetyyn pohjautuvat polttokennoratkaisut vaativat vielä lisäkehittämistä varsinkin vedyn turvalliseen käyttöön liittyen.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6" name="Rectangle: Rounded Corners 5">
            <a:hlinkClick r:id="rId2" action="ppaction://hlinksldjump"/>
            <a:extLst>
              <a:ext uri="{FF2B5EF4-FFF2-40B4-BE49-F238E27FC236}">
                <a16:creationId xmlns:a16="http://schemas.microsoft.com/office/drawing/2014/main" id="{6FF254DB-CC11-4B67-ADB4-3BBA1B728333}"/>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72EFF47B-D9FC-AAAE-DF65-785BF72B0382}"/>
              </a:ext>
            </a:extLst>
          </p:cNvPr>
          <p:cNvSpPr txBox="1"/>
          <p:nvPr/>
        </p:nvSpPr>
        <p:spPr>
          <a:xfrm>
            <a:off x="296031" y="3334220"/>
            <a:ext cx="8337551" cy="1107547"/>
          </a:xfrm>
          <a:prstGeom prst="rect">
            <a:avLst/>
          </a:prstGeom>
          <a:noFill/>
        </p:spPr>
        <p:txBody>
          <a:bodyPr wrap="square">
            <a:spAutoFit/>
          </a:bodyPr>
          <a:lstStyle/>
          <a:p>
            <a:pPr marL="337661" indent="-135255" algn="just">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⓱</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energiaa säästävät renkaat</a:t>
            </a: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S</a:t>
            </a:r>
            <a:r>
              <a:rPr lang="fi-FI" sz="1400" dirty="0">
                <a:effectLst/>
                <a:latin typeface="Arial" panose="020B0604020202020204" pitchFamily="34" charset="0"/>
                <a:ea typeface="Arial" panose="020B0604020202020204" pitchFamily="34" charset="0"/>
              </a:rPr>
              <a:t>ataman ajoneuvojen varustaminen alhaisen vierintävastuun omaavilla renkailla. Yksinkertainen, mutta tehokas toimenpide, joka voi parantaa polttoainetaloutta jopa kymmenellä prosentilla. Haittapuolena renkaiden korkea hinta.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D84267F4-F269-48BD-2F5D-7FEE6E144374}"/>
              </a:ext>
            </a:extLst>
          </p:cNvPr>
          <p:cNvSpPr txBox="1"/>
          <p:nvPr/>
        </p:nvSpPr>
        <p:spPr>
          <a:xfrm>
            <a:off x="296031" y="4441767"/>
            <a:ext cx="8337551" cy="1568571"/>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⓲</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rengaspaineen</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b="1" dirty="0" err="1">
                <a:latin typeface="Arial" panose="020B0604020202020204" pitchFamily="34" charset="0"/>
                <a:ea typeface="Calibri" panose="020F0502020204030204" pitchFamily="34" charset="0"/>
                <a:cs typeface="Arial" panose="020B0604020202020204" pitchFamily="34" charset="0"/>
              </a:rPr>
              <a:t>valvonta</a:t>
            </a:r>
            <a:endParaRPr lang="en-GB"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A</a:t>
            </a:r>
            <a:r>
              <a:rPr lang="fi-FI" sz="1400" dirty="0">
                <a:effectLst/>
                <a:latin typeface="Arial" panose="020B0604020202020204" pitchFamily="34" charset="0"/>
                <a:ea typeface="Arial" panose="020B0604020202020204" pitchFamily="34" charset="0"/>
              </a:rPr>
              <a:t>joneuvojen rengaspaineiden säännöllinen valvonta. Oikea rengaspaine parantaa ajoneuvon polttoainetaloutta, vähentää jarrutusmatkaa, parantavat ajoneuvon hallintaa ja lisäävät         renkaan palvelusikää. Uusimmissa ajoneuvoissa jo vakioratkaisu, mutta                         manuaaliset, säännölliset paineen tarkastukset  myös mahdollisia                                                         vanhemman kaluston kohdalla.</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8976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1645515"/>
          </a:xfrm>
          <a:prstGeom prst="rect">
            <a:avLst/>
          </a:prstGeom>
          <a:noFill/>
        </p:spPr>
        <p:txBody>
          <a:bodyPr wrap="square">
            <a:spAutoFit/>
          </a:bodyPr>
          <a:lstStyle/>
          <a:p>
            <a:pPr marL="337661" indent="-135255">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TEHOKKUUS:</a:t>
            </a:r>
          </a:p>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⓳</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err="1">
                <a:latin typeface="Arial" panose="020B0604020202020204" pitchFamily="34" charset="0"/>
                <a:ea typeface="Calibri" panose="020F0502020204030204" pitchFamily="34" charset="0"/>
                <a:cs typeface="Arial" panose="020B0604020202020204" pitchFamily="34" charset="0"/>
              </a:rPr>
              <a:t>regeneratiivinen</a:t>
            </a:r>
            <a:r>
              <a:rPr lang="fi-FI" sz="1600" b="1" dirty="0">
                <a:latin typeface="Arial" panose="020B0604020202020204" pitchFamily="34" charset="0"/>
                <a:ea typeface="Calibri" panose="020F0502020204030204" pitchFamily="34" charset="0"/>
                <a:cs typeface="Arial" panose="020B0604020202020204" pitchFamily="34" charset="0"/>
              </a:rPr>
              <a:t> käyttövoima</a:t>
            </a:r>
          </a:p>
          <a:p>
            <a:pPr marL="337661" indent="-135255">
              <a:lnSpc>
                <a:spcPct val="107000"/>
              </a:lnSpc>
              <a:spcAft>
                <a:spcPts val="600"/>
              </a:spcAft>
            </a:pPr>
            <a:r>
              <a:rPr lang="fi-FI" sz="1800" dirty="0">
                <a:effectLst/>
                <a:latin typeface="Arial" panose="020B0604020202020204" pitchFamily="34" charset="0"/>
                <a:ea typeface="Arial" panose="020B0604020202020204" pitchFamily="34" charset="0"/>
              </a:rPr>
              <a:t>	</a:t>
            </a:r>
            <a:r>
              <a:rPr lang="fi-FI" sz="1400" dirty="0" err="1">
                <a:effectLst/>
                <a:latin typeface="Arial" panose="020B0604020202020204" pitchFamily="34" charset="0"/>
                <a:ea typeface="Arial" panose="020B0604020202020204" pitchFamily="34" charset="0"/>
              </a:rPr>
              <a:t>Regeneratiivisen</a:t>
            </a:r>
            <a:r>
              <a:rPr lang="fi-FI" sz="1400" dirty="0">
                <a:effectLst/>
                <a:latin typeface="Arial" panose="020B0604020202020204" pitchFamily="34" charset="0"/>
                <a:ea typeface="Arial" panose="020B0604020202020204" pitchFamily="34" charset="0"/>
              </a:rPr>
              <a:t> käyttövoiman hyödyntäminen sataman työkoneissa.</a:t>
            </a:r>
            <a:r>
              <a:rPr lang="fi-FI" sz="1400" b="1" dirty="0">
                <a:effectLst/>
                <a:latin typeface="Arial" panose="020B0604020202020204" pitchFamily="34" charset="0"/>
                <a:ea typeface="Arial" panose="020B0604020202020204" pitchFamily="34" charset="0"/>
              </a:rPr>
              <a:t> </a:t>
            </a:r>
            <a:r>
              <a:rPr lang="fi-FI" sz="1400" dirty="0">
                <a:effectLst/>
                <a:latin typeface="Arial" panose="020B0604020202020204" pitchFamily="34" charset="0"/>
                <a:ea typeface="Arial" panose="020B0604020202020204" pitchFamily="34" charset="0"/>
              </a:rPr>
              <a:t>Sähköiset ajoneuvot, kuten nosturit, (myös hybridit) keräävät </a:t>
            </a:r>
            <a:r>
              <a:rPr lang="fi-FI" sz="1400" dirty="0" err="1">
                <a:effectLst/>
                <a:latin typeface="Arial" panose="020B0604020202020204" pitchFamily="34" charset="0"/>
                <a:ea typeface="Arial" panose="020B0604020202020204" pitchFamily="34" charset="0"/>
              </a:rPr>
              <a:t>regeneratiivisen</a:t>
            </a:r>
            <a:r>
              <a:rPr lang="fi-FI" sz="1400" dirty="0">
                <a:effectLst/>
                <a:latin typeface="Arial" panose="020B0604020202020204" pitchFamily="34" charset="0"/>
                <a:ea typeface="Arial" panose="020B0604020202020204" pitchFamily="34" charset="0"/>
              </a:rPr>
              <a:t> käyttövoiman hidastamis- ja jarruttamisliikkeistä. Energia kerätään akkuun myöhempään käyttöä varten, energiatehokas ratkaisu.</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38A15D2-76C7-41CA-872A-B521D474207D}"/>
              </a:ext>
            </a:extLst>
          </p:cNvPr>
          <p:cNvSpPr txBox="1"/>
          <p:nvPr/>
        </p:nvSpPr>
        <p:spPr>
          <a:xfrm>
            <a:off x="323528" y="2276872"/>
            <a:ext cx="8337551" cy="1107547"/>
          </a:xfrm>
          <a:prstGeom prst="rect">
            <a:avLst/>
          </a:prstGeom>
          <a:noFill/>
        </p:spPr>
        <p:txBody>
          <a:bodyPr wrap="square">
            <a:spAutoFit/>
          </a:bodyPr>
          <a:lstStyle/>
          <a:p>
            <a:pPr marL="337661" indent="-135255">
              <a:lnSpc>
                <a:spcPct val="107000"/>
              </a:lnSpc>
              <a:spcAft>
                <a:spcPts val="600"/>
              </a:spcAft>
            </a:pPr>
            <a:r>
              <a:rPr lang="en-GB" sz="1350" dirty="0">
                <a:solidFill>
                  <a:srgbClr val="70AD47"/>
                </a:solidFill>
                <a:latin typeface="Arial" panose="020B0604020202020204" pitchFamily="34" charset="0"/>
                <a:ea typeface="Calibri" panose="020F0502020204030204" pitchFamily="34" charset="0"/>
                <a:cs typeface="Arial" panose="020B0604020202020204" pitchFamily="34" charset="0"/>
              </a:rPr>
              <a:t>⓴</a:t>
            </a:r>
            <a:r>
              <a:rPr lang="en-GB" sz="1350" dirty="0">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päästöjen hallintateknologiat</a:t>
            </a: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S</a:t>
            </a:r>
            <a:r>
              <a:rPr lang="fi-FI" sz="1400" dirty="0">
                <a:effectLst/>
                <a:latin typeface="Arial" panose="020B0604020202020204" pitchFamily="34" charset="0"/>
                <a:ea typeface="Arial" panose="020B0604020202020204" pitchFamily="34" charset="0"/>
              </a:rPr>
              <a:t>atamanosturien varustaminen paremmilla ilmansuodattamilla ja vastaavilla varusteilla. Työkoneet voidaan varustaa esim. dieselin hapetus katalysaattoreilla, dieselin hiukkassuodattimilla; pakokaasun uudelleen kierrätyksellä, pakokaasun jälkihoitojärjestelmällä, jne.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8" name="Rectangle: Rounded Corners 7">
            <a:hlinkClick r:id="rId2" action="ppaction://hlinksldjump"/>
            <a:extLst>
              <a:ext uri="{FF2B5EF4-FFF2-40B4-BE49-F238E27FC236}">
                <a16:creationId xmlns:a16="http://schemas.microsoft.com/office/drawing/2014/main" id="{31654AD7-D099-4C76-A3F1-32BE09012C28}"/>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44400726-E0BF-59DA-006B-A6A1AF215D7D}"/>
              </a:ext>
            </a:extLst>
          </p:cNvPr>
          <p:cNvSpPr txBox="1"/>
          <p:nvPr/>
        </p:nvSpPr>
        <p:spPr>
          <a:xfrm>
            <a:off x="602031" y="3429000"/>
            <a:ext cx="8337551" cy="677045"/>
          </a:xfrm>
          <a:prstGeom prst="rect">
            <a:avLst/>
          </a:prstGeom>
          <a:noFill/>
        </p:spPr>
        <p:txBody>
          <a:bodyPr wrap="square">
            <a:spAutoFit/>
          </a:bodyPr>
          <a:lstStyle/>
          <a:p>
            <a:pPr marL="337661" indent="-135255">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eco-</a:t>
            </a:r>
            <a:r>
              <a:rPr lang="en-GB" sz="1600" b="1" dirty="0" err="1">
                <a:latin typeface="Arial" panose="020B0604020202020204" pitchFamily="34" charset="0"/>
                <a:ea typeface="Calibri" panose="020F0502020204030204" pitchFamily="34" charset="0"/>
                <a:cs typeface="Arial" panose="020B0604020202020204" pitchFamily="34" charset="0"/>
              </a:rPr>
              <a:t>ajotunnit</a:t>
            </a:r>
            <a:endParaRPr lang="en-GB" sz="14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en-GB" sz="1600" b="1" dirty="0">
              <a:latin typeface="Arial" panose="020B060402020202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7A9F769-5796-7F74-3D1F-A232EBDF1FDF}"/>
              </a:ext>
            </a:extLst>
          </p:cNvPr>
          <p:cNvPicPr>
            <a:picLocks noChangeAspect="1"/>
          </p:cNvPicPr>
          <p:nvPr/>
        </p:nvPicPr>
        <p:blipFill>
          <a:blip r:embed="rId3"/>
          <a:stretch>
            <a:fillRect/>
          </a:stretch>
        </p:blipFill>
        <p:spPr>
          <a:xfrm>
            <a:off x="594483" y="3502914"/>
            <a:ext cx="286537" cy="262151"/>
          </a:xfrm>
          <a:prstGeom prst="rect">
            <a:avLst/>
          </a:prstGeom>
        </p:spPr>
      </p:pic>
      <p:sp>
        <p:nvSpPr>
          <p:cNvPr id="4" name="TextBox 3">
            <a:extLst>
              <a:ext uri="{FF2B5EF4-FFF2-40B4-BE49-F238E27FC236}">
                <a16:creationId xmlns:a16="http://schemas.microsoft.com/office/drawing/2014/main" id="{390557E1-71D2-2466-49DC-CC809268591F}"/>
              </a:ext>
            </a:extLst>
          </p:cNvPr>
          <p:cNvSpPr txBox="1"/>
          <p:nvPr/>
        </p:nvSpPr>
        <p:spPr>
          <a:xfrm>
            <a:off x="403224" y="4179959"/>
            <a:ext cx="8337551" cy="644087"/>
          </a:xfrm>
          <a:prstGeom prst="rect">
            <a:avLst/>
          </a:prstGeom>
          <a:noFill/>
        </p:spPr>
        <p:txBody>
          <a:bodyPr wrap="square">
            <a:spAutoFit/>
          </a:bodyPr>
          <a:lstStyle/>
          <a:p>
            <a:pPr marL="337661" indent="-135255">
              <a:lnSpc>
                <a:spcPct val="107000"/>
              </a:lnSpc>
              <a:spcAft>
                <a:spcPts val="600"/>
              </a:spcAft>
            </a:pPr>
            <a:endParaRPr lang="en-GB" sz="14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en-GB" sz="1600" b="1" dirty="0">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E990732E-862B-E78F-ADCE-9FADB459B400}"/>
              </a:ext>
            </a:extLst>
          </p:cNvPr>
          <p:cNvSpPr txBox="1"/>
          <p:nvPr/>
        </p:nvSpPr>
        <p:spPr>
          <a:xfrm>
            <a:off x="296620" y="3810452"/>
            <a:ext cx="8337551" cy="1689180"/>
          </a:xfrm>
          <a:prstGeom prst="rect">
            <a:avLst/>
          </a:prstGeom>
          <a:noFill/>
        </p:spPr>
        <p:txBody>
          <a:bodyPr wrap="square">
            <a:spAutoFit/>
          </a:bodyPr>
          <a:lstStyle/>
          <a:p>
            <a:pPr marL="337661" indent="-135255">
              <a:lnSpc>
                <a:spcPct val="107000"/>
              </a:lnSpc>
              <a:spcAft>
                <a:spcPts val="600"/>
              </a:spcAft>
            </a:pPr>
            <a:r>
              <a:rPr lang="fi-FI" sz="1400" dirty="0">
                <a:effectLst/>
                <a:latin typeface="Arial" panose="020B0604020202020204" pitchFamily="34" charset="0"/>
                <a:ea typeface="Arial" panose="020B0604020202020204" pitchFamily="34" charset="0"/>
              </a:rPr>
              <a:t>	Ympäristöystävällisten ajotapojen koulutus</a:t>
            </a:r>
            <a:r>
              <a:rPr lang="fi-FI" sz="1400" b="1" dirty="0">
                <a:effectLst/>
                <a:latin typeface="Arial" panose="020B0604020202020204" pitchFamily="34" charset="0"/>
                <a:ea typeface="Arial" panose="020B0604020202020204" pitchFamily="34" charset="0"/>
              </a:rPr>
              <a:t> </a:t>
            </a:r>
            <a:r>
              <a:rPr lang="fi-FI" sz="1400" dirty="0">
                <a:effectLst/>
                <a:latin typeface="Arial" panose="020B0604020202020204" pitchFamily="34" charset="0"/>
                <a:ea typeface="Arial" panose="020B0604020202020204" pitchFamily="34" charset="0"/>
              </a:rPr>
              <a:t>henkilöstölle. Ideana on mahdollistaa ajoneuvon </a:t>
            </a:r>
            <a:r>
              <a:rPr lang="fi-FI" sz="1400" dirty="0" err="1">
                <a:effectLst/>
                <a:latin typeface="Arial" panose="020B0604020202020204" pitchFamily="34" charset="0"/>
                <a:ea typeface="Arial" panose="020B0604020202020204" pitchFamily="34" charset="0"/>
              </a:rPr>
              <a:t>tailaitteen</a:t>
            </a:r>
            <a:r>
              <a:rPr lang="fi-FI" sz="1400" dirty="0">
                <a:effectLst/>
                <a:latin typeface="Arial" panose="020B0604020202020204" pitchFamily="34" charset="0"/>
                <a:ea typeface="Arial" panose="020B0604020202020204" pitchFamily="34" charset="0"/>
              </a:rPr>
              <a:t> käyttö optimaalisella (hitaimmalla mahdollisella) nopeudella, ilman että tämä hidastaisi kohtuuttomasti tai vaikuttaisi muuten negatiivisesti työskentelyyn. Pelkästään nopeutta rajoittamalla voidaan vähentää energiankulutusta huomattavasti, mutta myös nostotekniikat on syytä huomioida. Koulutus voidaan järjestää tietokonesimulaatioharjoituksina tai ajoharjoituksina. On sovellettavissa niin lastin käsittelylaitteille, nostureille kuin muillekin satamassa toimiville ajoneuvoille. Etuna       ovat alentuneet melu- ja ilmanpäästöt.</a:t>
            </a:r>
            <a:endParaRPr lang="en-GB" sz="1400" b="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128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0A4AF94B-8948-4B9F-B321-41413E7BD067}"/>
              </a:ext>
            </a:extLst>
          </p:cNvPr>
          <p:cNvSpPr txBox="1"/>
          <p:nvPr/>
        </p:nvSpPr>
        <p:spPr>
          <a:xfrm>
            <a:off x="395536" y="476672"/>
            <a:ext cx="3384550" cy="4848443"/>
          </a:xfrm>
          <a:prstGeom prst="rect">
            <a:avLst/>
          </a:prstGeom>
          <a:noFill/>
        </p:spPr>
        <p:txBody>
          <a:bodyPr wrap="square" rtlCol="0">
            <a:spAutoFit/>
          </a:bodyPr>
          <a:lstStyle/>
          <a:p>
            <a:pPr marL="337661" indent="-135255" algn="just">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VAIHTOEHTOISET POLTTOAINEET:</a:t>
            </a: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❶</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2" action="ppaction://hlinksldjump"/>
              </a:rPr>
              <a:t>maasähkö</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❷</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2" action="ppaction://hlinksldjump"/>
              </a:rPr>
              <a:t>LNG </a:t>
            </a:r>
            <a:r>
              <a:rPr lang="en-GB" sz="1200" dirty="0" err="1">
                <a:latin typeface="Arial" panose="020B0604020202020204" pitchFamily="34" charset="0"/>
                <a:ea typeface="Calibri" panose="020F0502020204030204" pitchFamily="34" charset="0"/>
                <a:cs typeface="Arial" panose="020B0604020202020204" pitchFamily="34" charset="0"/>
                <a:hlinkClick r:id="rId2" action="ppaction://hlinksldjump"/>
              </a:rPr>
              <a:t>PowerPac</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❸</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3" action="ppaction://hlinksldjump"/>
              </a:rPr>
              <a:t>LNG-</a:t>
            </a:r>
            <a:r>
              <a:rPr lang="en-GB" sz="1200" dirty="0" err="1">
                <a:latin typeface="Arial" panose="020B0604020202020204" pitchFamily="34" charset="0"/>
                <a:ea typeface="Calibri" panose="020F0502020204030204" pitchFamily="34" charset="0"/>
                <a:cs typeface="Arial" panose="020B0604020202020204" pitchFamily="34" charset="0"/>
                <a:hlinkClick r:id="rId3" action="ppaction://hlinksldjump"/>
              </a:rPr>
              <a:t>proomu</a:t>
            </a: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❹</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3" action="ppaction://hlinksldjump"/>
              </a:rPr>
              <a:t>LNG-</a:t>
            </a:r>
            <a:r>
              <a:rPr lang="en-GB" sz="1200" dirty="0" err="1">
                <a:latin typeface="Arial" panose="020B0604020202020204" pitchFamily="34" charset="0"/>
                <a:ea typeface="Calibri" panose="020F0502020204030204" pitchFamily="34" charset="0"/>
                <a:cs typeface="Arial" panose="020B0604020202020204" pitchFamily="34" charset="0"/>
                <a:hlinkClick r:id="rId3" action="ppaction://hlinksldjump"/>
              </a:rPr>
              <a:t>bunkraus</a:t>
            </a:r>
            <a:r>
              <a:rPr lang="en-GB" sz="1200" dirty="0">
                <a:latin typeface="Arial" panose="020B0604020202020204" pitchFamily="34" charset="0"/>
                <a:ea typeface="Calibri" panose="020F0502020204030204" pitchFamily="34" charset="0"/>
                <a:cs typeface="Arial" panose="020B0604020202020204" pitchFamily="34" charset="0"/>
                <a:hlinkClick r:id="rId3"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3" action="ppaction://hlinksldjump"/>
              </a:rPr>
              <a:t>kuorma-autosta</a:t>
            </a:r>
            <a:r>
              <a:rPr lang="en-GB" sz="1200" dirty="0">
                <a:latin typeface="Arial" panose="020B0604020202020204" pitchFamily="34" charset="0"/>
                <a:ea typeface="Calibri" panose="020F0502020204030204" pitchFamily="34" charset="0"/>
                <a:cs typeface="Arial" panose="020B0604020202020204" pitchFamily="34" charset="0"/>
                <a:hlinkClick r:id="rId3"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3" action="ppaction://hlinksldjump"/>
              </a:rPr>
              <a:t>alukseen</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❺</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LNG-</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bunkraus</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rannikolta</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alukseen</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❻</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LNG-</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bunkraus</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aluksesta</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alukseen</a:t>
            </a: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❼</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5" action="ppaction://hlinksldjump"/>
              </a:rPr>
              <a:t>LNG-</a:t>
            </a:r>
            <a:r>
              <a:rPr lang="en-GB" sz="1200" dirty="0" err="1">
                <a:latin typeface="Arial" panose="020B0604020202020204" pitchFamily="34" charset="0"/>
                <a:ea typeface="Calibri" panose="020F0502020204030204" pitchFamily="34" charset="0"/>
                <a:cs typeface="Arial" panose="020B0604020202020204" pitchFamily="34" charset="0"/>
                <a:hlinkClick r:id="rId5" action="ppaction://hlinksldjump"/>
              </a:rPr>
              <a:t>bunkraus</a:t>
            </a:r>
            <a:r>
              <a:rPr lang="en-GB" sz="1200" dirty="0">
                <a:latin typeface="Arial" panose="020B0604020202020204" pitchFamily="34" charset="0"/>
                <a:ea typeface="Calibri" panose="020F0502020204030204" pitchFamily="34" charset="0"/>
                <a:cs typeface="Arial" panose="020B0604020202020204" pitchFamily="34" charset="0"/>
                <a:hlinkClick r:id="rId5"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5" action="ppaction://hlinksldjump"/>
              </a:rPr>
              <a:t>paikallinen</a:t>
            </a:r>
            <a:r>
              <a:rPr lang="en-GB" sz="1200" dirty="0">
                <a:latin typeface="Arial" panose="020B0604020202020204" pitchFamily="34" charset="0"/>
                <a:ea typeface="Calibri" panose="020F0502020204030204" pitchFamily="34" charset="0"/>
                <a:cs typeface="Arial" panose="020B0604020202020204" pitchFamily="34" charset="0"/>
                <a:hlinkClick r:id="rId5"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5" action="ppaction://hlinksldjump"/>
              </a:rPr>
              <a:t>nesteytyslaitos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❽</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5" action="ppaction://hlinksldjump"/>
              </a:rPr>
              <a:t>vaihtoehtoiset </a:t>
            </a:r>
            <a:r>
              <a:rPr lang="en-GB" sz="1200" dirty="0" err="1">
                <a:latin typeface="Arial" panose="020B0604020202020204" pitchFamily="34" charset="0"/>
                <a:ea typeface="Calibri" panose="020F0502020204030204" pitchFamily="34" charset="0"/>
                <a:cs typeface="Arial" panose="020B0604020202020204" pitchFamily="34" charset="0"/>
                <a:hlinkClick r:id="rId5" action="ppaction://hlinksldjump"/>
              </a:rPr>
              <a:t>polttoaineet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❾</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6" action="ppaction://hlinksldjump"/>
              </a:rPr>
              <a:t>automatisoidut </a:t>
            </a:r>
            <a:r>
              <a:rPr lang="en-GB" sz="1200" dirty="0" err="1">
                <a:latin typeface="Arial" panose="020B0604020202020204" pitchFamily="34" charset="0"/>
                <a:ea typeface="Calibri" panose="020F0502020204030204" pitchFamily="34" charset="0"/>
                <a:cs typeface="Arial" panose="020B0604020202020204" pitchFamily="34" charset="0"/>
                <a:hlinkClick r:id="rId6" action="ppaction://hlinksldjump"/>
              </a:rPr>
              <a:t>kiinnitysjärjestelmät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❿</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6" action="ppaction://hlinksldjump"/>
              </a:rPr>
              <a:t>hybridivoimansiirto</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⓫</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7" action="ppaction://hlinksldjump"/>
              </a:rPr>
              <a:t>hybridivoimansiirto</a:t>
            </a:r>
            <a:r>
              <a:rPr lang="en-GB" sz="1200" dirty="0">
                <a:latin typeface="Arial" panose="020B0604020202020204" pitchFamily="34" charset="0"/>
                <a:ea typeface="Calibri" panose="020F0502020204030204" pitchFamily="34" charset="0"/>
                <a:cs typeface="Arial" panose="020B0604020202020204" pitchFamily="34" charset="0"/>
                <a:hlinkClick r:id="rId7"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7" action="ppaction://hlinksldjump"/>
              </a:rPr>
              <a:t>ladattava</a:t>
            </a:r>
            <a:r>
              <a:rPr lang="en-GB" sz="1200" dirty="0">
                <a:latin typeface="Arial" panose="020B0604020202020204" pitchFamily="34" charset="0"/>
                <a:ea typeface="Calibri" panose="020F0502020204030204" pitchFamily="34" charset="0"/>
                <a:cs typeface="Arial" panose="020B0604020202020204" pitchFamily="34" charset="0"/>
                <a:hlinkClick r:id="rId7" action="ppaction://hlinksldjump"/>
              </a:rPr>
              <a:t> hybrid)</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rgbClr val="A6A6A6"/>
                </a:solidFill>
                <a:latin typeface="Arial" panose="020B0604020202020204" pitchFamily="34" charset="0"/>
                <a:ea typeface="Calibri" panose="020F0502020204030204" pitchFamily="34" charset="0"/>
                <a:cs typeface="Arial" panose="020B0604020202020204" pitchFamily="34" charset="0"/>
              </a:rPr>
              <a:t>⓬ </a:t>
            </a:r>
            <a:r>
              <a:rPr lang="en-GB" sz="1200" dirty="0" err="1">
                <a:latin typeface="Arial" panose="020B0604020202020204" pitchFamily="34" charset="0"/>
                <a:ea typeface="Calibri" panose="020F0502020204030204" pitchFamily="34" charset="0"/>
                <a:cs typeface="Arial" panose="020B0604020202020204" pitchFamily="34" charset="0"/>
                <a:hlinkClick r:id="rId8" action="ppaction://hlinksldjump"/>
              </a:rPr>
              <a:t>voimansiirron</a:t>
            </a:r>
            <a:r>
              <a:rPr lang="en-GB" sz="1200" dirty="0">
                <a:latin typeface="Arial" panose="020B0604020202020204" pitchFamily="34" charset="0"/>
                <a:ea typeface="Calibri" panose="020F0502020204030204" pitchFamily="34" charset="0"/>
                <a:cs typeface="Arial" panose="020B0604020202020204" pitchFamily="34" charset="0"/>
                <a:hlinkClick r:id="rId8"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8" action="ppaction://hlinksldjump"/>
              </a:rPr>
              <a:t>sähköistäminen</a:t>
            </a:r>
            <a:r>
              <a:rPr lang="en-GB" sz="1200" dirty="0">
                <a:latin typeface="Arial" panose="020B0604020202020204" pitchFamily="34" charset="0"/>
                <a:ea typeface="Calibri" panose="020F0502020204030204" pitchFamily="34" charset="0"/>
                <a:cs typeface="Arial" panose="020B0604020202020204" pitchFamily="34" charset="0"/>
                <a:hlinkClick r:id="rId8" action="ppaction://hlinksldjump"/>
              </a:rPr>
              <a:t> </a:t>
            </a:r>
            <a:endParaRPr lang="fi-FI" sz="1200" dirty="0">
              <a:latin typeface="Arial" panose="020B0604020202020204" pitchFamily="34" charset="0"/>
              <a:ea typeface="Calibri" panose="020F050202020403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A702FB7A-7870-4FFE-980D-CA48DA6D5B1A}"/>
              </a:ext>
            </a:extLst>
          </p:cNvPr>
          <p:cNvSpPr txBox="1"/>
          <p:nvPr/>
        </p:nvSpPr>
        <p:spPr>
          <a:xfrm>
            <a:off x="4570651" y="476672"/>
            <a:ext cx="4070351" cy="2542363"/>
          </a:xfrm>
          <a:prstGeom prst="rect">
            <a:avLst/>
          </a:prstGeom>
          <a:noFill/>
        </p:spPr>
        <p:txBody>
          <a:bodyPr wrap="square" rtlCol="0">
            <a:spAutoFit/>
          </a:bodyPr>
          <a:lstStyle/>
          <a:p>
            <a:pPr marL="337661" indent="-135255" algn="just">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UUSITUVAN ENERGIAN RATKAISUT:</a:t>
            </a: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❶</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osta“vihreää</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 </a:t>
            </a:r>
            <a:r>
              <a:rPr lang="en-GB" sz="1200" dirty="0" err="1">
                <a:latin typeface="Arial" panose="020B0604020202020204" pitchFamily="34" charset="0"/>
                <a:ea typeface="Calibri" panose="020F0502020204030204" pitchFamily="34" charset="0"/>
                <a:cs typeface="Arial" panose="020B0604020202020204" pitchFamily="34" charset="0"/>
                <a:hlinkClick r:id="rId4" action="ppaction://hlinksldjump"/>
              </a:rPr>
              <a:t>energiaa</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❷</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4" action="ppaction://hlinksldjump"/>
              </a:rPr>
              <a:t>aurinkosähköjärjestelmä</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❸</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9" action="ppaction://hlinksldjump"/>
              </a:rPr>
              <a:t>tuulivoima</a:t>
            </a: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❹</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9" action="ppaction://hlinksldjump"/>
              </a:rPr>
              <a:t>vesivoima</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❺</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a:latin typeface="Arial" panose="020B0604020202020204" pitchFamily="34" charset="0"/>
                <a:ea typeface="Calibri" panose="020F0502020204030204" pitchFamily="34" charset="0"/>
                <a:cs typeface="Arial" panose="020B0604020202020204" pitchFamily="34" charset="0"/>
                <a:hlinkClick r:id="rId10" action="ppaction://hlinksldjump"/>
              </a:rPr>
              <a:t>biokaasu</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❻</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10" action="ppaction://hlinksldjump"/>
              </a:rPr>
              <a:t>maalämpö</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en-GB" sz="1200" dirty="0">
                <a:solidFill>
                  <a:schemeClr val="accent6"/>
                </a:solidFill>
                <a:latin typeface="Arial" panose="020B0604020202020204" pitchFamily="34" charset="0"/>
                <a:ea typeface="Calibri" panose="020F0502020204030204" pitchFamily="34" charset="0"/>
                <a:cs typeface="Arial" panose="020B0604020202020204" pitchFamily="34" charset="0"/>
              </a:rPr>
              <a:t>❼</a:t>
            </a:r>
            <a:r>
              <a:rPr lang="en-GB" sz="1200" dirty="0">
                <a:latin typeface="Arial" panose="020B0604020202020204" pitchFamily="34" charset="0"/>
                <a:ea typeface="Calibri" panose="020F0502020204030204" pitchFamily="34" charset="0"/>
                <a:cs typeface="Arial" panose="020B0604020202020204" pitchFamily="34" charset="0"/>
              </a:rPr>
              <a:t> </a:t>
            </a:r>
            <a:r>
              <a:rPr lang="en-GB" sz="1200" dirty="0" err="1">
                <a:latin typeface="Arial" panose="020B0604020202020204" pitchFamily="34" charset="0"/>
                <a:ea typeface="Calibri" panose="020F0502020204030204" pitchFamily="34" charset="0"/>
                <a:cs typeface="Arial" panose="020B0604020202020204" pitchFamily="34" charset="0"/>
                <a:hlinkClick r:id="rId11" action="ppaction://hlinksldjump"/>
              </a:rPr>
              <a:t>mikroturbiini</a:t>
            </a:r>
            <a:endParaRPr lang="fi-FI"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5271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0A4AF94B-8948-4B9F-B321-41413E7BD067}"/>
              </a:ext>
            </a:extLst>
          </p:cNvPr>
          <p:cNvSpPr txBox="1"/>
          <p:nvPr/>
        </p:nvSpPr>
        <p:spPr>
          <a:xfrm>
            <a:off x="348445" y="476672"/>
            <a:ext cx="3384550" cy="5799536"/>
          </a:xfrm>
          <a:prstGeom prst="rect">
            <a:avLst/>
          </a:prstGeom>
          <a:noFill/>
        </p:spPr>
        <p:txBody>
          <a:bodyPr wrap="square" rtlCol="0">
            <a:spAutoFit/>
          </a:bodyPr>
          <a:lstStyle/>
          <a:p>
            <a:pPr marL="337661" indent="-135255">
              <a:lnSpc>
                <a:spcPct val="107000"/>
              </a:lnSpc>
              <a:spcAft>
                <a:spcPts val="600"/>
              </a:spcAft>
            </a:pPr>
            <a:r>
              <a:rPr lang="en-GB" sz="1600" b="1" dirty="0">
                <a:latin typeface="Arial" panose="020B0604020202020204" pitchFamily="34" charset="0"/>
                <a:ea typeface="Calibri" panose="020F0502020204030204" pitchFamily="34" charset="0"/>
                <a:cs typeface="Arial" panose="020B0604020202020204" pitchFamily="34" charset="0"/>
              </a:rPr>
              <a:t>TEHOKKUUS:</a:t>
            </a: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❶</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2" action="ppaction://hlinksldjump"/>
              </a:rPr>
              <a:t>energia- / päästötavoitteet </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❷</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2" action="ppaction://hlinksldjump"/>
              </a:rPr>
              <a:t>energianhallintajärjestelmä</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❸</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2" action="ppaction://hlinksldjump"/>
              </a:rPr>
              <a:t>energia-auditoinnit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❹</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3" action="ppaction://hlinksldjump"/>
              </a:rPr>
              <a:t>älykkään sähköverkon käyttöönotto </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❺</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4" action="ppaction://hlinksldjump"/>
              </a:rPr>
              <a:t>työntekijöiden aloitejärjestelmä</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❻</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4" action="ppaction://hlinksldjump"/>
              </a:rPr>
              <a:t>työntekijöiden ympäristökoulutus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❼</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työntekijöiden bussikuljetukset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❽</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työsuhdepolkupyörien tarjoaminen työntekijöille</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❾</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5" action="ppaction://hlinksldjump"/>
              </a:rPr>
              <a:t>energian niputus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❿</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5" action="ppaction://hlinksldjump"/>
              </a:rPr>
              <a:t>yritysten välisen hukkalämmön hyödyntäminen </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⓫</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6" action="ppaction://hlinksldjump"/>
              </a:rPr>
              <a:t>Raskaiden ajoneuvojen päästöjen hallintavyöhyke</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256223">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⓬</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6" action="ppaction://hlinksldjump"/>
              </a:rPr>
              <a:t>vaihtoehtoinen raskaiden ajoneuvojen jäähdytys: DTRU</a:t>
            </a:r>
            <a:endParaRPr lang="fi-FI" sz="1200" dirty="0">
              <a:latin typeface="Arial" panose="020B0604020202020204" pitchFamily="34" charset="0"/>
              <a:ea typeface="Calibri" panose="020F050202020403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A702FB7A-7870-4FFE-980D-CA48DA6D5B1A}"/>
              </a:ext>
            </a:extLst>
          </p:cNvPr>
          <p:cNvSpPr txBox="1"/>
          <p:nvPr/>
        </p:nvSpPr>
        <p:spPr>
          <a:xfrm>
            <a:off x="4139952" y="620688"/>
            <a:ext cx="4070351" cy="4401718"/>
          </a:xfrm>
          <a:prstGeom prst="rect">
            <a:avLst/>
          </a:prstGeom>
          <a:noFill/>
        </p:spPr>
        <p:txBody>
          <a:bodyPr wrap="square" rtlCol="0">
            <a:spAutoFit/>
          </a:bodyPr>
          <a:lstStyle/>
          <a:p>
            <a:pPr marL="337661" indent="-135255" algn="just">
              <a:lnSpc>
                <a:spcPct val="107000"/>
              </a:lnSpc>
              <a:spcAft>
                <a:spcPts val="600"/>
              </a:spcAft>
            </a:pPr>
            <a:endParaRPr lang="en-GB" sz="9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⓭</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6" action="ppaction://hlinksldjump"/>
              </a:rPr>
              <a:t>vaihtoehtoinen raskaiden ajoneuvojen jäähdytys: sähkön syöttö</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⓮</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vihreän sataman maksut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⓯</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hidas höyrytys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⓰</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7" action="ppaction://hlinksldjump"/>
              </a:rPr>
              <a:t>voimansiirron sähköistys</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⓱</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energiaa säästävät renkaat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⓲</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rengaspaineen valvonta</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en-GB"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⓳</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8" action="ppaction://hlinksldjump"/>
              </a:rPr>
              <a:t>regeneratiivinen käyttövoima</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solidFill>
                  <a:srgbClr val="70AD47"/>
                </a:solidFill>
                <a:latin typeface="Arial" panose="020B0604020202020204" pitchFamily="34" charset="0"/>
                <a:ea typeface="Calibri" panose="020F0502020204030204" pitchFamily="34" charset="0"/>
                <a:cs typeface="Arial" panose="020B0604020202020204" pitchFamily="34" charset="0"/>
              </a:rPr>
              <a:t>⓴</a:t>
            </a: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a:latin typeface="Arial" panose="020B0604020202020204" pitchFamily="34" charset="0"/>
                <a:ea typeface="Calibri" panose="020F0502020204030204" pitchFamily="34" charset="0"/>
                <a:cs typeface="Arial" panose="020B0604020202020204" pitchFamily="34" charset="0"/>
                <a:hlinkClick r:id="rId8" action="ppaction://hlinksldjump"/>
              </a:rPr>
              <a:t>päästöjen hallintateknologiat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sz="1200" dirty="0">
                <a:latin typeface="Arial" panose="020B0604020202020204" pitchFamily="34" charset="0"/>
                <a:ea typeface="Calibri" panose="020F0502020204030204" pitchFamily="34" charset="0"/>
                <a:cs typeface="Arial" panose="020B0604020202020204" pitchFamily="34" charset="0"/>
              </a:rPr>
              <a:t>	  </a:t>
            </a:r>
            <a:r>
              <a:rPr lang="fi-FI" sz="1200" dirty="0" err="1">
                <a:latin typeface="Arial" panose="020B0604020202020204" pitchFamily="34" charset="0"/>
                <a:ea typeface="Calibri" panose="020F0502020204030204" pitchFamily="34" charset="0"/>
                <a:cs typeface="Arial" panose="020B0604020202020204" pitchFamily="34" charset="0"/>
                <a:hlinkClick r:id="" action="ppaction://noaction"/>
              </a:rPr>
              <a:t>eco</a:t>
            </a:r>
            <a:r>
              <a:rPr lang="fi-FI" sz="1200" dirty="0">
                <a:latin typeface="Arial" panose="020B0604020202020204" pitchFamily="34" charset="0"/>
                <a:ea typeface="Calibri" panose="020F0502020204030204" pitchFamily="34" charset="0"/>
                <a:cs typeface="Arial" panose="020B0604020202020204" pitchFamily="34" charset="0"/>
                <a:hlinkClick r:id="" action="ppaction://noaction"/>
              </a:rPr>
              <a:t>-ajotunnit</a:t>
            </a:r>
            <a:endParaRPr lang="fi-FI" sz="1200" dirty="0">
              <a:latin typeface="Arial" panose="020B0604020202020204" pitchFamily="34" charset="0"/>
              <a:ea typeface="Calibri" panose="020F0502020204030204" pitchFamily="34" charset="0"/>
              <a:cs typeface="Arial" panose="020B0604020202020204" pitchFamily="34" charset="0"/>
            </a:endParaRPr>
          </a:p>
          <a:p>
            <a:pPr marL="337661" indent="-135255" algn="just">
              <a:lnSpc>
                <a:spcPct val="107000"/>
              </a:lnSpc>
              <a:spcAft>
                <a:spcPts val="600"/>
              </a:spcAft>
            </a:pP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marL="337661" indent="-135255" algn="just">
              <a:lnSpc>
                <a:spcPct val="107000"/>
              </a:lnSpc>
              <a:spcAft>
                <a:spcPts val="600"/>
              </a:spcAft>
            </a:pP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marL="337661" indent="-135255" algn="just">
              <a:lnSpc>
                <a:spcPct val="107000"/>
              </a:lnSpc>
              <a:spcAft>
                <a:spcPts val="600"/>
              </a:spcAft>
            </a:pPr>
            <a:endParaRPr lang="en-GB" sz="9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Oval 1">
            <a:extLst>
              <a:ext uri="{FF2B5EF4-FFF2-40B4-BE49-F238E27FC236}">
                <a16:creationId xmlns:a16="http://schemas.microsoft.com/office/drawing/2014/main" id="{46BC9CF5-F2BA-4E08-8334-AC90A29D92DE}"/>
              </a:ext>
            </a:extLst>
          </p:cNvPr>
          <p:cNvSpPr/>
          <p:nvPr/>
        </p:nvSpPr>
        <p:spPr>
          <a:xfrm>
            <a:off x="4469752" y="4077072"/>
            <a:ext cx="133350" cy="130175"/>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i-FI" sz="600" dirty="0">
                <a:latin typeface="Arial Nova" panose="020B0604020202020204" pitchFamily="34" charset="0"/>
                <a:cs typeface="Arial" panose="020B0604020202020204" pitchFamily="34" charset="0"/>
              </a:rPr>
              <a:t>21</a:t>
            </a:r>
          </a:p>
        </p:txBody>
      </p:sp>
    </p:spTree>
    <p:extLst>
      <p:ext uri="{BB962C8B-B14F-4D97-AF65-F5344CB8AC3E}">
        <p14:creationId xmlns:p14="http://schemas.microsoft.com/office/powerpoint/2010/main" val="204914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2600455"/>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MITTARIT:</a:t>
            </a:r>
          </a:p>
          <a:p>
            <a:pPr marL="337661" indent="-135255">
              <a:lnSpc>
                <a:spcPct val="107000"/>
              </a:lnSpc>
              <a:spcAft>
                <a:spcPts val="600"/>
              </a:spcAft>
            </a:pPr>
            <a:r>
              <a:rPr lang="fi-FI" sz="1600" dirty="0">
                <a:latin typeface="Calibri" panose="020F0502020204030204" pitchFamily="34" charset="0"/>
                <a:ea typeface="Calibri" panose="020F0502020204030204" pitchFamily="34" charset="0"/>
              </a:rPr>
              <a:t>❶</a:t>
            </a:r>
            <a:r>
              <a:rPr lang="fi-FI" sz="1600" dirty="0">
                <a:latin typeface="Calibri" panose="020F0502020204030204" pitchFamily="34" charset="0"/>
                <a:ea typeface="Calibri" panose="020F0502020204030204" pitchFamily="34" charset="0"/>
                <a:cs typeface="Times New Roman" panose="02020603050405020304" pitchFamily="18" charset="0"/>
              </a:rPr>
              <a:t> </a:t>
            </a:r>
            <a:r>
              <a:rPr lang="fi-FI" sz="1800" b="1" dirty="0">
                <a:effectLst/>
                <a:latin typeface="Arial" panose="020B0604020202020204" pitchFamily="34" charset="0"/>
                <a:ea typeface="Arial" panose="020B0604020202020204" pitchFamily="34" charset="0"/>
              </a:rPr>
              <a:t>ympäristöseurantajärjestelmä aluksille</a:t>
            </a:r>
          </a:p>
          <a:p>
            <a:pPr marL="337661" indent="-135255">
              <a:lnSpc>
                <a:spcPct val="107000"/>
              </a:lnSpc>
              <a:spcAft>
                <a:spcPts val="600"/>
              </a:spcAft>
            </a:pPr>
            <a:r>
              <a:rPr lang="fi-FI" sz="1800" b="1" dirty="0">
                <a:effectLst/>
                <a:latin typeface="Arial" panose="020B0604020202020204" pitchFamily="34" charset="0"/>
                <a:ea typeface="Arial" panose="020B0604020202020204" pitchFamily="34" charset="0"/>
              </a:rPr>
              <a:t> 	</a:t>
            </a:r>
            <a:r>
              <a:rPr lang="fi-FI" sz="1400" dirty="0">
                <a:effectLst/>
                <a:latin typeface="Arial" panose="020B0604020202020204" pitchFamily="34" charset="0"/>
                <a:ea typeface="Arial" panose="020B0604020202020204" pitchFamily="34" charset="0"/>
              </a:rPr>
              <a:t>Kyseessä on järjestelmä, johon on kerätty saatavilla olevat tärkeimmät ympäristöparametrit, kuten polttoaineenkulutus ja yksittäisten alusten ilmanpäästöt. Järjestelmä auttaa keskittämään ympäristötietojen keräämisen ja määrittämään energian tai päästöjen vähentämistavoitteet satama-alueella oleville aluksille sekä seuraa asetettujen tavoitteiden kehittymistä. Järjestelmän avulla voidaan myös arvioida sataman ympäristövaikutuksia. Saatuja tietoja voidaan hyödyntää myös sertifiointiohjelmissa ja niiden avulla voidaan laatia vihreiden alennusten järjestelmä vieraileville aluksille.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3" name="Rectangle: Rounded Corners 2">
            <a:hlinkClick r:id="rId2" action="ppaction://hlinksldjump"/>
            <a:extLst>
              <a:ext uri="{FF2B5EF4-FFF2-40B4-BE49-F238E27FC236}">
                <a16:creationId xmlns:a16="http://schemas.microsoft.com/office/drawing/2014/main" id="{521030C2-F539-4FAD-934A-C542D428100F}"/>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BC46D210-4DDB-9FA0-7227-571855EC6DE5}"/>
              </a:ext>
            </a:extLst>
          </p:cNvPr>
          <p:cNvSpPr txBox="1"/>
          <p:nvPr/>
        </p:nvSpPr>
        <p:spPr>
          <a:xfrm>
            <a:off x="323528" y="3242953"/>
            <a:ext cx="8337551" cy="2034916"/>
          </a:xfrm>
          <a:prstGeom prst="rect">
            <a:avLst/>
          </a:prstGeom>
          <a:noFill/>
        </p:spPr>
        <p:txBody>
          <a:bodyPr wrap="square">
            <a:spAutoFit/>
          </a:bodyPr>
          <a:lstStyle/>
          <a:p>
            <a:pPr marL="337661" indent="-135255" algn="just">
              <a:lnSpc>
                <a:spcPct val="107000"/>
              </a:lnSpc>
              <a:spcAft>
                <a:spcPts val="600"/>
              </a:spcAft>
            </a:pPr>
            <a:r>
              <a:rPr lang="fi-FI" sz="1350" dirty="0">
                <a:ea typeface="Calibri" panose="020F0502020204030204" pitchFamily="34" charset="0"/>
                <a:cs typeface="Calibri" panose="020F0502020204030204" pitchFamily="34" charset="0"/>
              </a:rPr>
              <a:t>❷</a:t>
            </a:r>
            <a:r>
              <a:rPr lang="fi-FI" sz="1350" b="1" dirty="0">
                <a:ea typeface="Calibri" panose="020F0502020204030204" pitchFamily="34" charset="0"/>
                <a:cs typeface="Calibri" panose="020F0502020204030204" pitchFamily="34" charset="0"/>
              </a:rPr>
              <a:t> </a:t>
            </a:r>
            <a:r>
              <a:rPr lang="fi-FI" sz="1600" b="1" dirty="0">
                <a:ea typeface="Calibri" panose="020F0502020204030204" pitchFamily="34" charset="0"/>
                <a:cs typeface="Arial" panose="020B0604020202020204" pitchFamily="34" charset="0"/>
              </a:rPr>
              <a:t>satama-alueen ja rakennusten lisämittarit</a:t>
            </a:r>
          </a:p>
          <a:p>
            <a:pPr marL="337661" indent="-135255" algn="just">
              <a:lnSpc>
                <a:spcPct val="107000"/>
              </a:lnSpc>
              <a:spcAft>
                <a:spcPts val="600"/>
              </a:spcAft>
            </a:pPr>
            <a:r>
              <a:rPr lang="fi-FI" sz="1600" b="1" dirty="0">
                <a:effectLst/>
                <a:latin typeface="Arial" panose="020B0604020202020204" pitchFamily="34" charset="0"/>
                <a:ea typeface="Arial" panose="020B0604020202020204" pitchFamily="34" charset="0"/>
                <a:cs typeface="Arial" panose="020B0604020202020204" pitchFamily="34" charset="0"/>
              </a:rPr>
              <a:t>	</a:t>
            </a:r>
            <a:r>
              <a:rPr lang="fi-FI" sz="1400" dirty="0">
                <a:effectLst/>
                <a:latin typeface="Arial" panose="020B0604020202020204" pitchFamily="34" charset="0"/>
                <a:ea typeface="Arial" panose="020B0604020202020204" pitchFamily="34" charset="0"/>
                <a:cs typeface="Arial" panose="020B0604020202020204" pitchFamily="34" charset="0"/>
              </a:rPr>
              <a:t>Tässä toimenpiteessä on kyse lisämittareiden asentamisesta, jotka tarkentavat tiettyjä kulutusvirtoja (sähkö, kuumavesi, muut energianlähteet) erillisille satama-alueille ja/tai yksittäisille rakennuksille. Tällä pyritään parantamaan energiatietojen saatavuutta ja niiden tarkkuutta. Näiden avulla voidaan kehittää entisestään sataman energianhallintaa.</a:t>
            </a:r>
          </a:p>
          <a:p>
            <a:pPr marL="457200" indent="-27940" algn="just">
              <a:lnSpc>
                <a:spcPct val="120000"/>
              </a:lnSpc>
              <a:spcAft>
                <a:spcPts val="600"/>
              </a:spcAft>
              <a:tabLst>
                <a:tab pos="226695" algn="l"/>
                <a:tab pos="828040" algn="l"/>
                <a:tab pos="1656080" algn="l"/>
                <a:tab pos="2484120" algn="l"/>
                <a:tab pos="226695" algn="l"/>
                <a:tab pos="514350" algn="l"/>
                <a:tab pos="1656080" algn="l"/>
                <a:tab pos="2484120" algn="l"/>
              </a:tabLst>
            </a:pPr>
            <a:endParaRPr lang="fi-FI" sz="1400" dirty="0">
              <a:effectLst/>
              <a:latin typeface="Arial" panose="020B0604020202020204" pitchFamily="34" charset="0"/>
              <a:ea typeface="Arial" panose="020B0604020202020204" pitchFamily="34" charset="0"/>
              <a:cs typeface="Arial" panose="020B0604020202020204" pitchFamily="34" charset="0"/>
            </a:endParaRPr>
          </a:p>
          <a:p>
            <a:pPr marL="457200" indent="-27940" algn="just">
              <a:lnSpc>
                <a:spcPct val="120000"/>
              </a:lnSpc>
              <a:spcAft>
                <a:spcPts val="600"/>
              </a:spcAft>
              <a:tabLst>
                <a:tab pos="226695" algn="l"/>
                <a:tab pos="828040" algn="l"/>
                <a:tab pos="1656080" algn="l"/>
                <a:tab pos="2484120" algn="l"/>
                <a:tab pos="226695" algn="l"/>
                <a:tab pos="514350" algn="l"/>
                <a:tab pos="1656080" algn="l"/>
                <a:tab pos="2484120" algn="l"/>
              </a:tabLst>
            </a:pP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1307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F58DB43-0523-478A-A314-A7973418A18C}"/>
              </a:ext>
            </a:extLst>
          </p:cNvPr>
          <p:cNvSpPr txBox="1"/>
          <p:nvPr/>
        </p:nvSpPr>
        <p:spPr>
          <a:xfrm>
            <a:off x="194889" y="332656"/>
            <a:ext cx="8337551" cy="3784562"/>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MITTARIT:</a:t>
            </a:r>
          </a:p>
          <a:p>
            <a:pPr marL="337661" indent="-135255" algn="just">
              <a:lnSpc>
                <a:spcPct val="107000"/>
              </a:lnSpc>
              <a:spcAft>
                <a:spcPts val="600"/>
              </a:spcAft>
            </a:pPr>
            <a:r>
              <a:rPr lang="fi-FI" sz="1350" dirty="0">
                <a:ea typeface="Calibri" panose="020F0502020204030204" pitchFamily="34" charset="0"/>
                <a:cs typeface="Calibri" panose="020F0502020204030204" pitchFamily="34" charset="0"/>
              </a:rPr>
              <a:t>❸</a:t>
            </a:r>
            <a:r>
              <a:rPr lang="fi-FI" sz="1350" dirty="0">
                <a:ea typeface="Calibri" panose="020F0502020204030204" pitchFamily="34" charset="0"/>
                <a:cs typeface="Arial" panose="020B0604020202020204" pitchFamily="34" charset="0"/>
              </a:rPr>
              <a:t> </a:t>
            </a:r>
            <a:r>
              <a:rPr lang="fi-FI" sz="1600" b="1" dirty="0">
                <a:ea typeface="Calibri" panose="020F0502020204030204" pitchFamily="34" charset="0"/>
                <a:cs typeface="Arial" panose="020B0604020202020204" pitchFamily="34" charset="0"/>
              </a:rPr>
              <a:t>mittarit sataman kulutuksiin: lämmitys (sähkö ja muut) / vesi kuuma ja kylmä) / valaistus / sähköinen ilmanvaihto / polttoaine (bensiini, diesel, kaasu)</a:t>
            </a:r>
          </a:p>
          <a:p>
            <a:pPr marL="457200" indent="-27940" algn="just">
              <a:lnSpc>
                <a:spcPct val="120000"/>
              </a:lnSpc>
              <a:spcAft>
                <a:spcPts val="600"/>
              </a:spcAft>
              <a:tabLst>
                <a:tab pos="226695" algn="l"/>
                <a:tab pos="828040" algn="l"/>
                <a:tab pos="1656080" algn="l"/>
                <a:tab pos="2484120" algn="l"/>
                <a:tab pos="226695" algn="l"/>
                <a:tab pos="514350" algn="l"/>
                <a:tab pos="1656080" algn="l"/>
                <a:tab pos="2484120" algn="l"/>
              </a:tabLst>
            </a:pPr>
            <a:r>
              <a:rPr lang="fi-FI" sz="1400" dirty="0">
                <a:latin typeface="Arial" panose="020B0604020202020204" pitchFamily="34" charset="0"/>
                <a:ea typeface="Arial" panose="020B0604020202020204" pitchFamily="34" charset="0"/>
                <a:cs typeface="Arial" panose="020B0604020202020204" pitchFamily="34" charset="0"/>
              </a:rPr>
              <a:t>T</a:t>
            </a:r>
            <a:r>
              <a:rPr lang="fi-FI" sz="1400" dirty="0">
                <a:effectLst/>
                <a:latin typeface="Arial" panose="020B0604020202020204" pitchFamily="34" charset="0"/>
                <a:ea typeface="Arial" panose="020B0604020202020204" pitchFamily="34" charset="0"/>
                <a:cs typeface="Arial" panose="020B0604020202020204" pitchFamily="34" charset="0"/>
              </a:rPr>
              <a:t>ässä toimenpiteessä on kyse mittareiden asentamisesta seuraaville yksittäisille energiavirroille: lämmitys (sähkö ja muut) / vesi (kuuma ja kylmä) / valaistus / sähköinen ilmanvaihto / polttoaine (bensiini, diesel, kaasu). Aiemmin mainitut toimenpiteet ovat tähdänneet energiatietojen saamiseen eri kohteista, kun taas nyt kohteena ovat erilliset energiavirrat, joista saatavia tietoja voidaan käyttää sataman energianhallinnan jatkokehittämisessä. Esimerkiksi, jos sataman valaistuksen voidaan todeta kuluttavan liikaa energiaa, tämä voidaan korjata. Jos valaistus pohjautuu vanhaan teknologiaan, voidaan pohtia uuteen LED-teknologiaan siirtymistä. Nykyisen kulutuksen vertaaminen uuden teknologian vastaavaan voi auttaa investointipäätöksen tekemissä. Samalla tavalla voidaan tarkastella myös mukautuvaan valaistusjärjestelmään siirtymistä. </a:t>
            </a:r>
          </a:p>
          <a:p>
            <a:pPr marL="337661" indent="-135255" algn="just">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Rounded Corners 8">
            <a:hlinkClick r:id="rId2" action="ppaction://hlinksldjump"/>
            <a:extLst>
              <a:ext uri="{FF2B5EF4-FFF2-40B4-BE49-F238E27FC236}">
                <a16:creationId xmlns:a16="http://schemas.microsoft.com/office/drawing/2014/main" id="{088E173E-F74D-4830-8812-D110BC2E57C4}"/>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
        <p:nvSpPr>
          <p:cNvPr id="2" name="TextBox 1">
            <a:extLst>
              <a:ext uri="{FF2B5EF4-FFF2-40B4-BE49-F238E27FC236}">
                <a16:creationId xmlns:a16="http://schemas.microsoft.com/office/drawing/2014/main" id="{1748B276-5F63-1993-CC94-98196F7D779D}"/>
              </a:ext>
            </a:extLst>
          </p:cNvPr>
          <p:cNvSpPr txBox="1"/>
          <p:nvPr/>
        </p:nvSpPr>
        <p:spPr>
          <a:xfrm>
            <a:off x="207503" y="3961705"/>
            <a:ext cx="8337551" cy="1107547"/>
          </a:xfrm>
          <a:prstGeom prst="rect">
            <a:avLst/>
          </a:prstGeom>
          <a:noFill/>
        </p:spPr>
        <p:txBody>
          <a:bodyPr wrap="square">
            <a:spAutoFit/>
          </a:bodyPr>
          <a:lstStyle/>
          <a:p>
            <a:pPr marL="337661" indent="-135255" algn="just">
              <a:lnSpc>
                <a:spcPct val="107000"/>
              </a:lnSpc>
              <a:spcAft>
                <a:spcPts val="600"/>
              </a:spcAft>
            </a:pPr>
            <a:r>
              <a:rPr lang="fi-FI" sz="1350" dirty="0">
                <a:ea typeface="Calibri" panose="020F0502020204030204" pitchFamily="34" charset="0"/>
                <a:cs typeface="Times New Roman" panose="02020603050405020304" pitchFamily="18" charset="0"/>
              </a:rPr>
              <a:t>❹ </a:t>
            </a:r>
            <a:r>
              <a:rPr lang="fi-FI" sz="1600" b="1" dirty="0">
                <a:latin typeface="Arial" panose="020B0604020202020204" pitchFamily="34" charset="0"/>
                <a:ea typeface="Calibri" panose="020F0502020204030204" pitchFamily="34" charset="0"/>
                <a:cs typeface="Arial" panose="020B0604020202020204" pitchFamily="34" charset="0"/>
              </a:rPr>
              <a:t>verkkomittausjärjestelmän asentaminen</a:t>
            </a:r>
          </a:p>
          <a:p>
            <a:pPr marL="337661" indent="-135255" algn="just">
              <a:lnSpc>
                <a:spcPct val="107000"/>
              </a:lnSpc>
              <a:spcAft>
                <a:spcPts val="600"/>
              </a:spcAft>
            </a:pPr>
            <a:r>
              <a:rPr lang="fi-FI" sz="1400" dirty="0">
                <a:latin typeface="Arial" panose="020B0604020202020204" pitchFamily="34" charset="0"/>
                <a:ea typeface="Arial" panose="020B0604020202020204" pitchFamily="34" charset="0"/>
              </a:rPr>
              <a:t>	T</a:t>
            </a:r>
            <a:r>
              <a:rPr lang="fi-FI" sz="1400" dirty="0">
                <a:effectLst/>
                <a:latin typeface="Arial" panose="020B0604020202020204" pitchFamily="34" charset="0"/>
                <a:ea typeface="Arial" panose="020B0604020202020204" pitchFamily="34" charset="0"/>
              </a:rPr>
              <a:t>ässä on kyse verkkojärjestelmästä, joka näyttää reaaliaikaisen sähkönkulutuksen satama-alueittain ja rakennuksittain sekä erittelee sähkövirrat kuten valaistuksen, lämmityksen ja muun sähkön käytön. Tällainen järjestelmä on käytössä esimerkiksi Oulun satamassa.</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28430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04758" y="483893"/>
            <a:ext cx="8337551" cy="3207866"/>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ea typeface="Calibri" panose="020F0502020204030204" pitchFamily="34" charset="0"/>
                <a:cs typeface="Segoe UI Symbol" panose="020B0502040204020203" pitchFamily="34" charset="0"/>
              </a:rPr>
              <a:t>LÄMMITYS:</a:t>
            </a:r>
          </a:p>
          <a:p>
            <a:pPr marL="337661" indent="-135255" algn="just">
              <a:lnSpc>
                <a:spcPct val="107000"/>
              </a:lnSpc>
              <a:spcAft>
                <a:spcPts val="600"/>
              </a:spcAft>
            </a:pPr>
            <a:r>
              <a:rPr lang="en-GB" sz="1350" dirty="0">
                <a:solidFill>
                  <a:srgbClr val="7030A0"/>
                </a:solidFill>
                <a:latin typeface="Calibri" panose="020F0502020204030204" pitchFamily="34" charset="0"/>
                <a:ea typeface="Calibri" panose="020F0502020204030204" pitchFamily="34" charset="0"/>
                <a:cs typeface="Calibri" panose="020F0502020204030204" pitchFamily="34" charset="0"/>
              </a:rPr>
              <a:t>❶</a:t>
            </a:r>
            <a:r>
              <a:rPr lang="en-GB" sz="1350" dirty="0">
                <a:solidFill>
                  <a:srgbClr val="ED7D31"/>
                </a:solidFill>
                <a:latin typeface="Arial" panose="020B060402020202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kaukolämpö/-jäähdytys</a:t>
            </a:r>
          </a:p>
          <a:p>
            <a:pPr marL="457200" algn="just">
              <a:lnSpc>
                <a:spcPct val="120000"/>
              </a:lnSpc>
              <a:spcAft>
                <a:spcPts val="600"/>
              </a:spcAft>
              <a:tabLst>
                <a:tab pos="226695" algn="l"/>
                <a:tab pos="828040" algn="l"/>
                <a:tab pos="1656080" algn="l"/>
                <a:tab pos="2484120" algn="l"/>
                <a:tab pos="226695" algn="l"/>
                <a:tab pos="514350" algn="l"/>
                <a:tab pos="1656080" algn="l"/>
                <a:tab pos="2484120" algn="l"/>
              </a:tabLst>
            </a:pPr>
            <a:r>
              <a:rPr lang="fi-FI" sz="1400" dirty="0">
                <a:latin typeface="Arial" panose="020B0604020202020204" pitchFamily="34" charset="0"/>
                <a:ea typeface="Arial" panose="020B0604020202020204" pitchFamily="34" charset="0"/>
                <a:cs typeface="Arial" panose="020B0604020202020204" pitchFamily="34" charset="0"/>
              </a:rPr>
              <a:t>L</a:t>
            </a:r>
            <a:r>
              <a:rPr lang="fi-FI" sz="1400" dirty="0">
                <a:effectLst/>
                <a:latin typeface="Arial" panose="020B0604020202020204" pitchFamily="34" charset="0"/>
                <a:ea typeface="Arial" panose="020B0604020202020204" pitchFamily="34" charset="0"/>
                <a:cs typeface="Arial" panose="020B0604020202020204" pitchFamily="34" charset="0"/>
              </a:rPr>
              <a:t>ämmitysjärjestelmä, jossa rakennuskohtaisten ratkaisujen sijaan energia toimitetaan keskusvoimalaitokselta useampaan rakennukseen/suuremmalle alueelle. Siirtyminen omasta fossiilipolttoaineella toimivasta järjestelmästä uusiutuvia ja kestäviä energialähteitä käyttävään kaukolämmitykseen voi vähentää hiilijalanjälkeä merkittävästi. Esimerkiksi Tukholman satamassa voitaisiin vähentää CO2-päästöjä 5 500 tonnista 0,7 tonniin pääasiassa vaihtamalla öljypohjainen generaattori kaukolämpöön. Yleensä kaukolämmitys on tehokkaampi johtuen sen yhtäaikaisesta lämmön ja sähkön talteenotosta lämpö- ja energiavoimalaitoksissa. Vaihtoehtoja kaukolämmölle (ja -jäähdytykselle) ovat kaasu, biomassa, keskusaurinkolämmitys, lämpöpumput ja maalämpö.</a:t>
            </a:r>
            <a:r>
              <a:rPr lang="fi-FI" sz="1400" i="1" dirty="0">
                <a:effectLst/>
                <a:latin typeface="Arial" panose="020B0604020202020204" pitchFamily="34" charset="0"/>
                <a:ea typeface="Arial" panose="020B0604020202020204" pitchFamily="34" charset="0"/>
                <a:cs typeface="Arial" panose="020B0604020202020204" pitchFamily="34" charset="0"/>
              </a:rPr>
              <a:t> Hiilijalanjäljen vähentämisen potentiaali, %: 5:stä 16: teen. </a:t>
            </a:r>
            <a:endParaRPr lang="fi-FI" sz="1400"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931FC67-F9CC-460F-B7BE-0E2297B6A751}"/>
              </a:ext>
            </a:extLst>
          </p:cNvPr>
          <p:cNvSpPr txBox="1"/>
          <p:nvPr/>
        </p:nvSpPr>
        <p:spPr>
          <a:xfrm>
            <a:off x="323528" y="3637931"/>
            <a:ext cx="8337550" cy="1107547"/>
          </a:xfrm>
          <a:prstGeom prst="rect">
            <a:avLst/>
          </a:prstGeom>
          <a:noFill/>
        </p:spPr>
        <p:txBody>
          <a:bodyPr wrap="square">
            <a:spAutoFit/>
          </a:bodyPr>
          <a:lstStyle/>
          <a:p>
            <a:pPr marL="337661" indent="-135255" algn="just">
              <a:lnSpc>
                <a:spcPct val="107000"/>
              </a:lnSpc>
              <a:spcAft>
                <a:spcPts val="600"/>
              </a:spcAft>
            </a:pPr>
            <a:r>
              <a:rPr lang="en-GB" sz="1350" dirty="0">
                <a:solidFill>
                  <a:srgbClr val="7030A0"/>
                </a:solidFill>
                <a:latin typeface="Calibri" panose="020F0502020204030204" pitchFamily="34" charset="0"/>
                <a:ea typeface="Calibri" panose="020F0502020204030204" pitchFamily="34" charset="0"/>
                <a:cs typeface="Calibri" panose="020F0502020204030204" pitchFamily="34" charset="0"/>
              </a:rPr>
              <a:t>❷</a:t>
            </a:r>
            <a:r>
              <a:rPr lang="en-GB" sz="1350" dirty="0">
                <a:latin typeface="Calibri" panose="020F050202020403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merivesilämpöpumput</a:t>
            </a:r>
          </a:p>
          <a:p>
            <a:pPr marL="337661" indent="-135255">
              <a:lnSpc>
                <a:spcPct val="107000"/>
              </a:lnSpc>
              <a:spcAft>
                <a:spcPts val="600"/>
              </a:spcAft>
            </a:pPr>
            <a:r>
              <a:rPr lang="fi-FI" sz="1400" dirty="0">
                <a:latin typeface="Arial" panose="020B0604020202020204" pitchFamily="34" charset="0"/>
                <a:ea typeface="Arial" panose="020B0604020202020204" pitchFamily="34" charset="0"/>
              </a:rPr>
              <a:t>	L</a:t>
            </a:r>
            <a:r>
              <a:rPr lang="fi-FI" sz="1400" dirty="0">
                <a:effectLst/>
                <a:latin typeface="Arial" panose="020B0604020202020204" pitchFamily="34" charset="0"/>
                <a:ea typeface="Arial" panose="020B0604020202020204" pitchFamily="34" charset="0"/>
              </a:rPr>
              <a:t>ämmitys- ja jäähdytysjärjestelmä, jossa hyödynnetään merivesilämpöpumppuja. Järjestelmä on erittäin tehokas, mutta kallis verrattuna kaukolämpöön ja -jäähdytykseen</a:t>
            </a:r>
            <a:r>
              <a:rPr lang="fi-FI" sz="1400" i="1" dirty="0">
                <a:effectLst/>
                <a:latin typeface="Arial" panose="020B0604020202020204" pitchFamily="34" charset="0"/>
                <a:ea typeface="Arial" panose="020B0604020202020204" pitchFamily="34" charset="0"/>
              </a:rPr>
              <a:t>. Hiilijalanjäljen vähentämisen potentiaali, %: 7:stä 20: teen.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Rectangle: Rounded Corners 4">
            <a:hlinkClick r:id="rId2" action="ppaction://hlinksldjump"/>
            <a:extLst>
              <a:ext uri="{FF2B5EF4-FFF2-40B4-BE49-F238E27FC236}">
                <a16:creationId xmlns:a16="http://schemas.microsoft.com/office/drawing/2014/main" id="{E4E88759-E7E7-42BE-B014-655987FB066F}"/>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Tree>
    <p:extLst>
      <p:ext uri="{BB962C8B-B14F-4D97-AF65-F5344CB8AC3E}">
        <p14:creationId xmlns:p14="http://schemas.microsoft.com/office/powerpoint/2010/main" val="2767117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2798074"/>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VALAISTUS:</a:t>
            </a:r>
          </a:p>
          <a:p>
            <a:pPr marL="337661" indent="-135255" algn="just">
              <a:lnSpc>
                <a:spcPct val="107000"/>
              </a:lnSpc>
              <a:spcAft>
                <a:spcPts val="600"/>
              </a:spcAft>
            </a:pPr>
            <a:r>
              <a:rPr lang="en-GB" sz="1350" dirty="0">
                <a:solidFill>
                  <a:srgbClr val="FFC000"/>
                </a:solidFill>
                <a:latin typeface="Calibri" panose="020F0502020204030204" pitchFamily="34" charset="0"/>
                <a:ea typeface="Calibri" panose="020F0502020204030204" pitchFamily="34" charset="0"/>
                <a:cs typeface="Calibri" panose="020F0502020204030204" pitchFamily="34" charset="0"/>
              </a:rPr>
              <a:t>❶</a:t>
            </a:r>
            <a:r>
              <a:rPr lang="en-GB" sz="1350" dirty="0">
                <a:solidFill>
                  <a:srgbClr val="FFC000"/>
                </a:solidFill>
                <a:latin typeface="Calibri" panose="020F050202020403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LED-</a:t>
            </a:r>
            <a:r>
              <a:rPr lang="en-GB" sz="1600" b="1" dirty="0" err="1">
                <a:latin typeface="Arial" panose="020B0604020202020204" pitchFamily="34" charset="0"/>
                <a:ea typeface="Calibri" panose="020F0502020204030204" pitchFamily="34" charset="0"/>
                <a:cs typeface="Arial" panose="020B0604020202020204" pitchFamily="34" charset="0"/>
              </a:rPr>
              <a:t>valaistus</a:t>
            </a:r>
            <a:endParaRPr lang="fi-FI" sz="1600" b="1" dirty="0">
              <a:latin typeface="Arial" panose="020B0604020202020204" pitchFamily="34" charset="0"/>
              <a:ea typeface="Calibri" panose="020F0502020204030204" pitchFamily="34" charset="0"/>
              <a:cs typeface="Arial" panose="020B0604020202020204" pitchFamily="34" charset="0"/>
            </a:endParaRP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P</a:t>
            </a:r>
            <a:r>
              <a:rPr lang="fi-FI" sz="1400" dirty="0">
                <a:effectLst/>
                <a:latin typeface="Arial" panose="020B0604020202020204" pitchFamily="34" charset="0"/>
                <a:ea typeface="Arial" panose="020B0604020202020204" pitchFamily="34" charset="0"/>
              </a:rPr>
              <a:t>erinteisten hehkulamppujen korvaaminen LED-valoilla. Investoinnin alkusijoitus on yleensä korkeampi perinteisiin valaistusvaihtoehtoihin verrattuna, mutta energiasäästöt ja vähentynyt huolto tekevät tästä kilpailukykyisen vaihtoehdon, sillä saadut energiansäästöt voivat olla 55–60 prosentin luokkaa. Uudempia valaistusteknologioita käyttöön ottaneet satamat raportoivat usein myös muista toiminnallisista hyödyistä. Esimerkiksi parempi valaistus lisää turvallisuutta ja johtaa käyttäjien vähentyneeseen väsymykseen. Käyttäjät voivat säätää paremmin LED-valoja ja vaikuttaa siten niin energiankulutukseen ja vähentää valopäästöjä. Tämä ratkaisu on yleisesti käytössä suomalaisissa satamissa.</a:t>
            </a:r>
            <a:r>
              <a:rPr lang="fi-FI" sz="1400" i="1" dirty="0">
                <a:effectLst/>
                <a:latin typeface="Arial" panose="020B0604020202020204" pitchFamily="34" charset="0"/>
                <a:ea typeface="Arial" panose="020B0604020202020204" pitchFamily="34" charset="0"/>
              </a:rPr>
              <a:t> Hiilijalanjäljen vähentämisen potentiaali, % vähemmän kuin 1. </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B97D3FEE-56F4-4F1A-BA7F-DBF10B263F8D}"/>
              </a:ext>
            </a:extLst>
          </p:cNvPr>
          <p:cNvSpPr txBox="1"/>
          <p:nvPr/>
        </p:nvSpPr>
        <p:spPr>
          <a:xfrm>
            <a:off x="323528" y="3735762"/>
            <a:ext cx="8337550" cy="1634422"/>
          </a:xfrm>
          <a:prstGeom prst="rect">
            <a:avLst/>
          </a:prstGeom>
          <a:noFill/>
        </p:spPr>
        <p:txBody>
          <a:bodyPr wrap="square">
            <a:spAutoFit/>
          </a:bodyPr>
          <a:lstStyle/>
          <a:p>
            <a:pPr marL="337661" indent="-135255">
              <a:lnSpc>
                <a:spcPct val="107000"/>
              </a:lnSpc>
              <a:spcAft>
                <a:spcPts val="600"/>
              </a:spcAft>
            </a:pPr>
            <a:r>
              <a:rPr lang="en-GB" sz="1350" dirty="0">
                <a:solidFill>
                  <a:srgbClr val="FFC000"/>
                </a:solidFill>
                <a:latin typeface="Calibri" panose="020F0502020204030204" pitchFamily="34" charset="0"/>
                <a:ea typeface="Calibri" panose="020F0502020204030204" pitchFamily="34" charset="0"/>
                <a:cs typeface="Calibri" panose="020F0502020204030204" pitchFamily="34" charset="0"/>
              </a:rPr>
              <a:t>❷</a:t>
            </a:r>
            <a:r>
              <a:rPr lang="en-GB" sz="1350" dirty="0">
                <a:latin typeface="Calibri" panose="020F0502020204030204" pitchFamily="34" charset="0"/>
                <a:ea typeface="Calibri" panose="020F0502020204030204" pitchFamily="34" charset="0"/>
                <a:cs typeface="Arial" panose="020B0604020202020204" pitchFamily="34" charset="0"/>
              </a:rPr>
              <a:t> </a:t>
            </a:r>
            <a:r>
              <a:rPr lang="fi-FI" sz="1600" b="1" dirty="0">
                <a:latin typeface="Arial" panose="020B0604020202020204" pitchFamily="34" charset="0"/>
                <a:ea typeface="Calibri" panose="020F0502020204030204" pitchFamily="34" charset="0"/>
                <a:cs typeface="Arial" panose="020B0604020202020204" pitchFamily="34" charset="0"/>
              </a:rPr>
              <a:t>mukautuva valaistusjärjestelmä</a:t>
            </a:r>
          </a:p>
          <a:p>
            <a:pPr marL="337661" indent="-135255">
              <a:lnSpc>
                <a:spcPct val="107000"/>
              </a:lnSpc>
              <a:spcAft>
                <a:spcPts val="600"/>
              </a:spcAft>
            </a:pPr>
            <a:r>
              <a:rPr lang="fi-FI" dirty="0">
                <a:latin typeface="Arial" panose="020B0604020202020204" pitchFamily="34" charset="0"/>
                <a:ea typeface="Arial" panose="020B0604020202020204" pitchFamily="34" charset="0"/>
              </a:rPr>
              <a:t>	</a:t>
            </a:r>
            <a:r>
              <a:rPr lang="fi-FI" sz="1400" dirty="0">
                <a:latin typeface="Arial" panose="020B0604020202020204" pitchFamily="34" charset="0"/>
                <a:ea typeface="Arial" panose="020B0604020202020204" pitchFamily="34" charset="0"/>
              </a:rPr>
              <a:t>V</a:t>
            </a:r>
            <a:r>
              <a:rPr lang="fi-FI" sz="1400" dirty="0">
                <a:effectLst/>
                <a:latin typeface="Arial" panose="020B0604020202020204" pitchFamily="34" charset="0"/>
                <a:ea typeface="Arial" panose="020B0604020202020204" pitchFamily="34" charset="0"/>
              </a:rPr>
              <a:t>alaistusjärjestelmä, joka automaattisesti mukauttaa ulostulevan valon ja toiminnan. Mukauttaminen on tehty huomioimalla tarvittu valomäärä ympäristöolosuhteiden, käyttäjän aikataulujen tai muiden sovelluskohtaisten kriteerien pohjalta. Tällainen järjestelmä saattaa sisältää monenlaisia sovelluksia, kuten himmentyviä lamppuja ja valaisimia, liiketunnistimia, valaistuksen ohjaimia, ajastimia, kommunikaatiopaneeleja ja langattomia viestintäsolmuja.</a:t>
            </a:r>
            <a:endParaRPr lang="en-GB" sz="1400" dirty="0">
              <a:latin typeface="Arial" panose="020B0604020202020204" pitchFamily="34" charset="0"/>
              <a:ea typeface="Calibri" panose="020F0502020204030204" pitchFamily="34" charset="0"/>
              <a:cs typeface="Arial" panose="020B0604020202020204" pitchFamily="34" charset="0"/>
            </a:endParaRPr>
          </a:p>
        </p:txBody>
      </p:sp>
      <p:sp>
        <p:nvSpPr>
          <p:cNvPr id="5" name="Rectangle: Rounded Corners 4">
            <a:hlinkClick r:id="rId2" action="ppaction://hlinksldjump"/>
            <a:extLst>
              <a:ext uri="{FF2B5EF4-FFF2-40B4-BE49-F238E27FC236}">
                <a16:creationId xmlns:a16="http://schemas.microsoft.com/office/drawing/2014/main" id="{600838BF-12EB-4387-82EB-F6475467DA28}"/>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Tree>
    <p:extLst>
      <p:ext uri="{BB962C8B-B14F-4D97-AF65-F5344CB8AC3E}">
        <p14:creationId xmlns:p14="http://schemas.microsoft.com/office/powerpoint/2010/main" val="352567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6CF474-2300-4FFC-806C-252DE4865996}"/>
              </a:ext>
            </a:extLst>
          </p:cNvPr>
          <p:cNvSpPr txBox="1"/>
          <p:nvPr/>
        </p:nvSpPr>
        <p:spPr>
          <a:xfrm>
            <a:off x="323528" y="512862"/>
            <a:ext cx="8337551" cy="1915204"/>
          </a:xfrm>
          <a:prstGeom prst="rect">
            <a:avLst/>
          </a:prstGeom>
          <a:noFill/>
        </p:spPr>
        <p:txBody>
          <a:bodyPr wrap="square">
            <a:spAutoFit/>
          </a:bodyPr>
          <a:lstStyle/>
          <a:p>
            <a:pPr marL="337661" indent="-135255" algn="just">
              <a:lnSpc>
                <a:spcPct val="107000"/>
              </a:lnSpc>
              <a:spcAft>
                <a:spcPts val="600"/>
              </a:spcAft>
            </a:pPr>
            <a:r>
              <a:rPr lang="en-GB" sz="2400" b="1" dirty="0">
                <a:solidFill>
                  <a:schemeClr val="accent1"/>
                </a:solidFill>
                <a:latin typeface="Arial" panose="020B0604020202020204" pitchFamily="34" charset="0"/>
                <a:ea typeface="Calibri" panose="020F0502020204030204" pitchFamily="34" charset="0"/>
                <a:cs typeface="Arial" panose="020B0604020202020204" pitchFamily="34" charset="0"/>
              </a:rPr>
              <a:t>VALAISTUS:</a:t>
            </a:r>
          </a:p>
          <a:p>
            <a:pPr marL="337661" indent="-135255">
              <a:lnSpc>
                <a:spcPct val="107000"/>
              </a:lnSpc>
              <a:spcAft>
                <a:spcPts val="600"/>
              </a:spcAft>
            </a:pPr>
            <a:r>
              <a:rPr lang="en-GB" sz="1350" dirty="0">
                <a:solidFill>
                  <a:srgbClr val="FFC000"/>
                </a:solidFill>
                <a:latin typeface="Arial" panose="020B0604020202020204" pitchFamily="34" charset="0"/>
                <a:ea typeface="Calibri" panose="020F0502020204030204" pitchFamily="34" charset="0"/>
                <a:cs typeface="Arial" panose="020B0604020202020204" pitchFamily="34" charset="0"/>
              </a:rPr>
              <a:t>❸</a:t>
            </a:r>
            <a:r>
              <a:rPr lang="en-GB" sz="1350" dirty="0">
                <a:latin typeface="Arial" panose="020B0604020202020204" pitchFamily="34" charset="0"/>
                <a:ea typeface="Calibri" panose="020F0502020204030204" pitchFamily="34" charset="0"/>
                <a:cs typeface="Arial" panose="020B0604020202020204" pitchFamily="34" charset="0"/>
              </a:rPr>
              <a:t> </a:t>
            </a:r>
            <a:r>
              <a:rPr lang="en-GB" sz="1600" b="1" dirty="0">
                <a:latin typeface="Arial" panose="020B0604020202020204" pitchFamily="34" charset="0"/>
                <a:ea typeface="Calibri" panose="020F0502020204030204" pitchFamily="34" charset="0"/>
                <a:cs typeface="Arial" panose="020B0604020202020204" pitchFamily="34" charset="0"/>
              </a:rPr>
              <a:t>LED </a:t>
            </a:r>
            <a:r>
              <a:rPr lang="fi-FI" sz="1600" b="1" dirty="0">
                <a:latin typeface="Arial" panose="020B0604020202020204" pitchFamily="34" charset="0"/>
                <a:ea typeface="Calibri" panose="020F0502020204030204" pitchFamily="34" charset="0"/>
                <a:cs typeface="Arial" panose="020B0604020202020204" pitchFamily="34" charset="0"/>
              </a:rPr>
              <a:t>valoheittimet ja kävelytievalaistus</a:t>
            </a:r>
          </a:p>
          <a:p>
            <a:pPr marL="514350" algn="just">
              <a:lnSpc>
                <a:spcPct val="120000"/>
              </a:lnSpc>
              <a:spcAft>
                <a:spcPts val="600"/>
              </a:spcAft>
              <a:tabLst>
                <a:tab pos="226695" algn="l"/>
                <a:tab pos="828040" algn="l"/>
                <a:tab pos="1656080" algn="l"/>
                <a:tab pos="2484120" algn="l"/>
                <a:tab pos="226695" algn="l"/>
                <a:tab pos="571500" algn="l"/>
                <a:tab pos="1656080" algn="l"/>
                <a:tab pos="2484120" algn="l"/>
              </a:tabLst>
            </a:pPr>
            <a:r>
              <a:rPr lang="fi-FI" sz="1400" dirty="0">
                <a:latin typeface="Arial" panose="020B0604020202020204" pitchFamily="34" charset="0"/>
                <a:ea typeface="Arial" panose="020B0604020202020204" pitchFamily="34" charset="0"/>
                <a:cs typeface="Arial" panose="020B0604020202020204" pitchFamily="34" charset="0"/>
              </a:rPr>
              <a:t>K</a:t>
            </a:r>
            <a:r>
              <a:rPr lang="fi-FI" sz="1400" dirty="0">
                <a:effectLst/>
                <a:latin typeface="Arial" panose="020B0604020202020204" pitchFamily="34" charset="0"/>
                <a:ea typeface="Arial" panose="020B0604020202020204" pitchFamily="34" charset="0"/>
                <a:cs typeface="Arial" panose="020B0604020202020204" pitchFamily="34" charset="0"/>
              </a:rPr>
              <a:t>ohdennetut valaistusratkaisut kävelyteille ja sataman nostureille. Tämä voi vähentää energiankäyttöä, nostureiden huoltokustannuksia ja lisätä käyttäjäturvallisuutta. LED-teknologian pitkäikäisyys pienentää merkittävästi huoltokustannuksia tavallisiin valoihin verrattuna. Tämä vaikuttaa myös sataman turvallisuuteen, kestävyyteen ja tuottavuuteen.</a:t>
            </a:r>
          </a:p>
        </p:txBody>
      </p:sp>
      <p:sp>
        <p:nvSpPr>
          <p:cNvPr id="8" name="Rectangle: Rounded Corners 7">
            <a:hlinkClick r:id="rId2" action="ppaction://hlinksldjump"/>
            <a:extLst>
              <a:ext uri="{FF2B5EF4-FFF2-40B4-BE49-F238E27FC236}">
                <a16:creationId xmlns:a16="http://schemas.microsoft.com/office/drawing/2014/main" id="{22AE1133-1085-4CFE-9542-4F3C8AC3445B}"/>
              </a:ext>
            </a:extLst>
          </p:cNvPr>
          <p:cNvSpPr/>
          <p:nvPr/>
        </p:nvSpPr>
        <p:spPr>
          <a:xfrm>
            <a:off x="611560" y="6021288"/>
            <a:ext cx="1584176"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i-FI" b="1" dirty="0"/>
              <a:t>← TAKAISIN</a:t>
            </a:r>
          </a:p>
        </p:txBody>
      </p:sp>
    </p:spTree>
    <p:extLst>
      <p:ext uri="{BB962C8B-B14F-4D97-AF65-F5344CB8AC3E}">
        <p14:creationId xmlns:p14="http://schemas.microsoft.com/office/powerpoint/2010/main" val="1528687742"/>
      </p:ext>
    </p:extLst>
  </p:cSld>
  <p:clrMapOvr>
    <a:masterClrMapping/>
  </p:clrMapOvr>
</p:sld>
</file>

<file path=ppt/theme/theme1.xml><?xml version="1.0" encoding="utf-8"?>
<a:theme xmlns:a="http://schemas.openxmlformats.org/drawingml/2006/main" name="TEM_Rakennerahastot_2014-2020_mallipohja_EAKR_FI_7.14">
  <a:themeElements>
    <a:clrScheme name="TEM_Rakennerahastot">
      <a:dk1>
        <a:sysClr val="windowText" lastClr="000000"/>
      </a:dk1>
      <a:lt1>
        <a:srgbClr val="FFFFFF"/>
      </a:lt1>
      <a:dk2>
        <a:srgbClr val="646464"/>
      </a:dk2>
      <a:lt2>
        <a:srgbClr val="FFFFFF"/>
      </a:lt2>
      <a:accent1>
        <a:srgbClr val="8CBE41"/>
      </a:accent1>
      <a:accent2>
        <a:srgbClr val="5BC6E8"/>
      </a:accent2>
      <a:accent3>
        <a:srgbClr val="009FDA"/>
      </a:accent3>
      <a:accent4>
        <a:srgbClr val="5F378C"/>
      </a:accent4>
      <a:accent5>
        <a:srgbClr val="E2007A"/>
      </a:accent5>
      <a:accent6>
        <a:srgbClr val="F6921E"/>
      </a:accent6>
      <a:hlink>
        <a:srgbClr val="00549F"/>
      </a:hlink>
      <a:folHlink>
        <a:srgbClr val="00B299"/>
      </a:folHlink>
    </a:clrScheme>
    <a:fontScheme name="TEM_Rakennerahast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BF0949FD996DCD4C969C1AF8FBBD6E8F" ma:contentTypeVersion="16" ma:contentTypeDescription="Luo uusi asiakirja." ma:contentTypeScope="" ma:versionID="7200bb598e7ecf53b90b765b5f2953aa">
  <xsd:schema xmlns:xsd="http://www.w3.org/2001/XMLSchema" xmlns:xs="http://www.w3.org/2001/XMLSchema" xmlns:p="http://schemas.microsoft.com/office/2006/metadata/properties" xmlns:ns2="0c9e0df8-b05e-4f8d-be25-ed5823d59427" xmlns:ns3="1a2309d5-4d99-4dfa-82de-a38dcf4171fd" targetNamespace="http://schemas.microsoft.com/office/2006/metadata/properties" ma:root="true" ma:fieldsID="a3ab060b204a9c186d12ff66ba26118c" ns2:_="" ns3:_="">
    <xsd:import namespace="0c9e0df8-b05e-4f8d-be25-ed5823d59427"/>
    <xsd:import namespace="1a2309d5-4d99-4dfa-82de-a38dcf4171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9e0df8-b05e-4f8d-be25-ed5823d594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Kuvien tunnisteet" ma:readOnly="false" ma:fieldId="{5cf76f15-5ced-4ddc-b409-7134ff3c332f}" ma:taxonomyMulti="true" ma:sspId="3c5529c5-a027-4c82-ab4e-2b087dfb9f53"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2309d5-4d99-4dfa-82de-a38dcf4171f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82565083-9840-4fd7-b0f4-1f44a400f1bd}" ma:internalName="TaxCatchAll" ma:showField="CatchAllData" ma:web="1a2309d5-4d99-4dfa-82de-a38dcf4171fd">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c9e0df8-b05e-4f8d-be25-ed5823d59427">
      <Terms xmlns="http://schemas.microsoft.com/office/infopath/2007/PartnerControls"/>
    </lcf76f155ced4ddcb4097134ff3c332f>
    <TaxCatchAll xmlns="1a2309d5-4d99-4dfa-82de-a38dcf4171f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EA57B7-F72D-4257-A52D-08BD5A3CA8F0}"/>
</file>

<file path=customXml/itemProps2.xml><?xml version="1.0" encoding="utf-8"?>
<ds:datastoreItem xmlns:ds="http://schemas.openxmlformats.org/officeDocument/2006/customXml" ds:itemID="{DC56F7A7-1C64-4A60-98C1-CA2A345E1C3D}">
  <ds:schemaRefs>
    <ds:schemaRef ds:uri="http://purl.org/dc/elements/1.1/"/>
    <ds:schemaRef ds:uri="http://purl.org/dc/dcmitype/"/>
    <ds:schemaRef ds:uri="http://schemas.microsoft.com/office/2006/documentManagement/types"/>
    <ds:schemaRef ds:uri="http://schemas.microsoft.com/office/infopath/2007/PartnerControls"/>
    <ds:schemaRef ds:uri="http://purl.org/dc/terms/"/>
    <ds:schemaRef ds:uri="0c9e0df8-b05e-4f8d-be25-ed5823d59427"/>
    <ds:schemaRef ds:uri="http://www.w3.org/XML/1998/namespace"/>
    <ds:schemaRef ds:uri="http://schemas.openxmlformats.org/package/2006/metadata/core-properties"/>
    <ds:schemaRef ds:uri="1a2309d5-4d99-4dfa-82de-a38dcf4171fd"/>
    <ds:schemaRef ds:uri="http://schemas.microsoft.com/office/2006/metadata/properties"/>
  </ds:schemaRefs>
</ds:datastoreItem>
</file>

<file path=customXml/itemProps3.xml><?xml version="1.0" encoding="utf-8"?>
<ds:datastoreItem xmlns:ds="http://schemas.openxmlformats.org/officeDocument/2006/customXml" ds:itemID="{37047650-AEFB-42B9-A8DF-FBBEA487DE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688</TotalTime>
  <Words>3597</Words>
  <Application>Microsoft Office PowerPoint</Application>
  <PresentationFormat>On-screen Show (4:3)</PresentationFormat>
  <Paragraphs>246</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Arial Nova</vt:lpstr>
      <vt:lpstr>Calibri</vt:lpstr>
      <vt:lpstr>TEM_Rakennerahastot_2014-2020_mallipohja_EAKR_FI_7.14</vt:lpstr>
      <vt:lpstr>Toimenpiteiden kuvaus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temlyrale1</dc:creator>
  <cp:lastModifiedBy>Victor Pavlov</cp:lastModifiedBy>
  <cp:revision>8</cp:revision>
  <dcterms:created xsi:type="dcterms:W3CDTF">2014-07-07T12:15:05Z</dcterms:created>
  <dcterms:modified xsi:type="dcterms:W3CDTF">2022-12-20T07:20:07Z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0x010100BF0949FD996DCD4C969C1AF8FBBD6E8F</vt:lpwstr>
  </property>
  <property fmtid="{D5CDD505-2E9C-101B-9397-08002B2CF9AE}" pid="3" name="MediaServiceImageTags">
    <vt:lpwstr/>
  </property>
</Properties>
</file>